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Layouts/slideLayout7.xml" ContentType="application/vnd.openxmlformats-officedocument.presentationml.slideLayout+xml"/>
  <Override PartName="/ppt/theme/theme4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6" r:id="rId1"/>
    <p:sldMasterId id="2147483648" r:id="rId2"/>
    <p:sldMasterId id="2147483660" r:id="rId3"/>
    <p:sldMasterId id="2147483663" r:id="rId4"/>
    <p:sldMasterId id="2147483666" r:id="rId5"/>
  </p:sldMasterIdLst>
  <p:notesMasterIdLst>
    <p:notesMasterId r:id="rId20"/>
  </p:notesMasterIdLst>
  <p:handoutMasterIdLst>
    <p:handoutMasterId r:id="rId21"/>
  </p:handoutMasterIdLst>
  <p:sldIdLst>
    <p:sldId id="269" r:id="rId6"/>
    <p:sldId id="292" r:id="rId7"/>
    <p:sldId id="270" r:id="rId8"/>
    <p:sldId id="262" r:id="rId9"/>
    <p:sldId id="275" r:id="rId10"/>
    <p:sldId id="280" r:id="rId11"/>
    <p:sldId id="287" r:id="rId12"/>
    <p:sldId id="288" r:id="rId13"/>
    <p:sldId id="283" r:id="rId14"/>
    <p:sldId id="289" r:id="rId15"/>
    <p:sldId id="293" r:id="rId16"/>
    <p:sldId id="274" r:id="rId17"/>
    <p:sldId id="282" r:id="rId18"/>
    <p:sldId id="271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s1" initials="U" lastIdx="1" clrIdx="0">
    <p:extLst>
      <p:ext uri="{19B8F6BF-5375-455C-9EA6-DF929625EA0E}">
        <p15:presenceInfo xmlns:p15="http://schemas.microsoft.com/office/powerpoint/2012/main" userId="S::office365a@redflashgroup.com::29337bfe-bcdc-4963-a64e-ab88f009bbc4" providerId="AD"/>
      </p:ext>
    </p:extLst>
  </p:cmAuthor>
  <p:cmAuthor id="2" name="Erick Felsey" initials="EF" lastIdx="1" clrIdx="1">
    <p:extLst>
      <p:ext uri="{19B8F6BF-5375-455C-9EA6-DF929625EA0E}">
        <p15:presenceInfo xmlns:p15="http://schemas.microsoft.com/office/powerpoint/2012/main" userId="S::erick@elearningmind.com::92ba58ee-c2fc-42d9-9196-061e6b82511a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060"/>
    <a:srgbClr val="092745"/>
    <a:srgbClr val="F2F2F2"/>
    <a:srgbClr val="D6DCE5"/>
    <a:srgbClr val="0A1F60"/>
    <a:srgbClr val="2ED0FF"/>
    <a:srgbClr val="6DD6EC"/>
    <a:srgbClr val="BEF7FA"/>
    <a:srgbClr val="A7F1FB"/>
    <a:srgbClr val="A6E7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643" autoAdjust="0"/>
    <p:restoredTop sz="84927" autoAdjust="0"/>
  </p:normalViewPr>
  <p:slideViewPr>
    <p:cSldViewPr snapToGrid="0" snapToObjects="1">
      <p:cViewPr varScale="1">
        <p:scale>
          <a:sx n="89" d="100"/>
          <a:sy n="89" d="100"/>
        </p:scale>
        <p:origin x="261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123" d="100"/>
          <a:sy n="123" d="100"/>
        </p:scale>
        <p:origin x="4974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presProps" Target="pres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commentAuthors" Target="commentAuthor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49F5D3F-00C7-C34F-A4E6-B5B85074671F}" type="doc">
      <dgm:prSet loTypeId="urn:microsoft.com/office/officeart/2005/8/layout/cycle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CD32AB0E-798A-FA47-8563-71159FB560CB}">
      <dgm:prSet phldrT="[Text]"/>
      <dgm:spPr/>
      <dgm:t>
        <a:bodyPr/>
        <a:lstStyle/>
        <a:p>
          <a:r>
            <a:rPr lang="en-GB" dirty="0"/>
            <a:t>Discuss in Telecon</a:t>
          </a:r>
        </a:p>
      </dgm:t>
    </dgm:pt>
    <dgm:pt modelId="{5493A382-3D1A-7D4B-AEFE-9A7D079A4C33}" type="parTrans" cxnId="{87A4FC09-EBA7-5E46-A217-CA2AADC4D65D}">
      <dgm:prSet/>
      <dgm:spPr/>
      <dgm:t>
        <a:bodyPr/>
        <a:lstStyle/>
        <a:p>
          <a:endParaRPr lang="en-GB"/>
        </a:p>
      </dgm:t>
    </dgm:pt>
    <dgm:pt modelId="{07F2ECBA-E302-C745-BEDC-F74A662E56C6}" type="sibTrans" cxnId="{87A4FC09-EBA7-5E46-A217-CA2AADC4D65D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endParaRPr lang="en-GB"/>
        </a:p>
      </dgm:t>
    </dgm:pt>
    <dgm:pt modelId="{0BAE514F-5A2B-4945-9971-242939AB7A91}">
      <dgm:prSet phldrT="[Text]"/>
      <dgm:spPr/>
      <dgm:t>
        <a:bodyPr/>
        <a:lstStyle/>
        <a:p>
          <a:r>
            <a:rPr lang="en-GB" dirty="0"/>
            <a:t>Implement</a:t>
          </a:r>
        </a:p>
      </dgm:t>
    </dgm:pt>
    <dgm:pt modelId="{AFC2EBED-2B1A-9245-9E53-3DB76AB511D6}" type="parTrans" cxnId="{393AF77F-B2C5-804B-8495-95E499714522}">
      <dgm:prSet/>
      <dgm:spPr/>
      <dgm:t>
        <a:bodyPr/>
        <a:lstStyle/>
        <a:p>
          <a:endParaRPr lang="en-GB"/>
        </a:p>
      </dgm:t>
    </dgm:pt>
    <dgm:pt modelId="{F3219A99-3766-B647-9CC0-1A8FD2EE45BD}" type="sibTrans" cxnId="{393AF77F-B2C5-804B-8495-95E499714522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endParaRPr lang="en-GB"/>
        </a:p>
      </dgm:t>
    </dgm:pt>
    <dgm:pt modelId="{6D737D56-194B-654B-9410-375E910FFE45}">
      <dgm:prSet phldrT="[Text]"/>
      <dgm:spPr/>
      <dgm:t>
        <a:bodyPr/>
        <a:lstStyle/>
        <a:p>
          <a:r>
            <a:rPr lang="en-GB" dirty="0"/>
            <a:t>Discuss on </a:t>
          </a:r>
          <a:r>
            <a:rPr lang="en-GB" dirty="0" err="1"/>
            <a:t>Gitter</a:t>
          </a:r>
          <a:endParaRPr lang="en-GB" dirty="0"/>
        </a:p>
      </dgm:t>
    </dgm:pt>
    <dgm:pt modelId="{6C437B56-CA8B-C04F-B99A-06723EB260F8}" type="parTrans" cxnId="{43199032-9AB8-3949-8CA1-BD4C21799132}">
      <dgm:prSet/>
      <dgm:spPr/>
      <dgm:t>
        <a:bodyPr/>
        <a:lstStyle/>
        <a:p>
          <a:endParaRPr lang="en-GB"/>
        </a:p>
      </dgm:t>
    </dgm:pt>
    <dgm:pt modelId="{D81B7AD7-E967-164B-9B86-F5777058097F}" type="sibTrans" cxnId="{43199032-9AB8-3949-8CA1-BD4C21799132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endParaRPr lang="en-GB"/>
        </a:p>
      </dgm:t>
    </dgm:pt>
    <dgm:pt modelId="{021B3D1A-002B-4044-8590-41B56D5A28C4}">
      <dgm:prSet phldrT="[Text]"/>
      <dgm:spPr/>
      <dgm:t>
        <a:bodyPr/>
        <a:lstStyle/>
        <a:p>
          <a:r>
            <a:rPr lang="en-GB" dirty="0"/>
            <a:t>Demonstrate</a:t>
          </a:r>
        </a:p>
      </dgm:t>
    </dgm:pt>
    <dgm:pt modelId="{613C587F-6473-6541-AAE4-FBC1F10BD943}" type="parTrans" cxnId="{2DB1AF1E-4406-5643-A1F7-E06F0A362CAE}">
      <dgm:prSet/>
      <dgm:spPr/>
      <dgm:t>
        <a:bodyPr/>
        <a:lstStyle/>
        <a:p>
          <a:endParaRPr lang="en-GB"/>
        </a:p>
      </dgm:t>
    </dgm:pt>
    <dgm:pt modelId="{5D5E779D-A2B4-8540-B5E4-08DBECA41973}" type="sibTrans" cxnId="{2DB1AF1E-4406-5643-A1F7-E06F0A362CAE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endParaRPr lang="en-GB"/>
        </a:p>
      </dgm:t>
    </dgm:pt>
    <dgm:pt modelId="{C939D0A7-FACB-824C-86DE-4C7A2F0A4F2B}" type="pres">
      <dgm:prSet presAssocID="{149F5D3F-00C7-C34F-A4E6-B5B85074671F}" presName="cycle" presStyleCnt="0">
        <dgm:presLayoutVars>
          <dgm:dir/>
          <dgm:resizeHandles val="exact"/>
        </dgm:presLayoutVars>
      </dgm:prSet>
      <dgm:spPr/>
    </dgm:pt>
    <dgm:pt modelId="{3A833149-231F-8248-B6D4-D92FAD6E8071}" type="pres">
      <dgm:prSet presAssocID="{CD32AB0E-798A-FA47-8563-71159FB560CB}" presName="dummy" presStyleCnt="0"/>
      <dgm:spPr/>
    </dgm:pt>
    <dgm:pt modelId="{12943A09-F54E-3D4E-B993-13C3ED48EBCD}" type="pres">
      <dgm:prSet presAssocID="{CD32AB0E-798A-FA47-8563-71159FB560CB}" presName="node" presStyleLbl="revTx" presStyleIdx="0" presStyleCnt="4">
        <dgm:presLayoutVars>
          <dgm:bulletEnabled val="1"/>
        </dgm:presLayoutVars>
      </dgm:prSet>
      <dgm:spPr/>
    </dgm:pt>
    <dgm:pt modelId="{8E416F28-2428-FA4E-81AF-981D4346E155}" type="pres">
      <dgm:prSet presAssocID="{07F2ECBA-E302-C745-BEDC-F74A662E56C6}" presName="sibTrans" presStyleLbl="node1" presStyleIdx="0" presStyleCnt="4"/>
      <dgm:spPr/>
    </dgm:pt>
    <dgm:pt modelId="{87A98E79-7D2E-B349-A4FF-8A2194458562}" type="pres">
      <dgm:prSet presAssocID="{0BAE514F-5A2B-4945-9971-242939AB7A91}" presName="dummy" presStyleCnt="0"/>
      <dgm:spPr/>
    </dgm:pt>
    <dgm:pt modelId="{0FEA5503-3F53-3B49-AFFD-D8DE1E965CA3}" type="pres">
      <dgm:prSet presAssocID="{0BAE514F-5A2B-4945-9971-242939AB7A91}" presName="node" presStyleLbl="revTx" presStyleIdx="1" presStyleCnt="4">
        <dgm:presLayoutVars>
          <dgm:bulletEnabled val="1"/>
        </dgm:presLayoutVars>
      </dgm:prSet>
      <dgm:spPr/>
    </dgm:pt>
    <dgm:pt modelId="{50802C92-6C33-BC42-9EAE-BD70967FA098}" type="pres">
      <dgm:prSet presAssocID="{F3219A99-3766-B647-9CC0-1A8FD2EE45BD}" presName="sibTrans" presStyleLbl="node1" presStyleIdx="1" presStyleCnt="4"/>
      <dgm:spPr/>
    </dgm:pt>
    <dgm:pt modelId="{94B74C90-132A-1C43-A674-256688CEE340}" type="pres">
      <dgm:prSet presAssocID="{6D737D56-194B-654B-9410-375E910FFE45}" presName="dummy" presStyleCnt="0"/>
      <dgm:spPr/>
    </dgm:pt>
    <dgm:pt modelId="{6640A437-8EE1-184A-A3C1-F4525FDCD0E2}" type="pres">
      <dgm:prSet presAssocID="{6D737D56-194B-654B-9410-375E910FFE45}" presName="node" presStyleLbl="revTx" presStyleIdx="2" presStyleCnt="4">
        <dgm:presLayoutVars>
          <dgm:bulletEnabled val="1"/>
        </dgm:presLayoutVars>
      </dgm:prSet>
      <dgm:spPr/>
    </dgm:pt>
    <dgm:pt modelId="{84198897-6D0D-C545-84DB-054662436B33}" type="pres">
      <dgm:prSet presAssocID="{D81B7AD7-E967-164B-9B86-F5777058097F}" presName="sibTrans" presStyleLbl="node1" presStyleIdx="2" presStyleCnt="4"/>
      <dgm:spPr/>
    </dgm:pt>
    <dgm:pt modelId="{494C7D70-91BF-CA4B-8302-0F9D2C835C5B}" type="pres">
      <dgm:prSet presAssocID="{021B3D1A-002B-4044-8590-41B56D5A28C4}" presName="dummy" presStyleCnt="0"/>
      <dgm:spPr/>
    </dgm:pt>
    <dgm:pt modelId="{5838D17D-FC8D-3D49-84A6-C3D9887AEDC8}" type="pres">
      <dgm:prSet presAssocID="{021B3D1A-002B-4044-8590-41B56D5A28C4}" presName="node" presStyleLbl="revTx" presStyleIdx="3" presStyleCnt="4">
        <dgm:presLayoutVars>
          <dgm:bulletEnabled val="1"/>
        </dgm:presLayoutVars>
      </dgm:prSet>
      <dgm:spPr/>
    </dgm:pt>
    <dgm:pt modelId="{13077CA5-B5A8-A643-895B-991683724C14}" type="pres">
      <dgm:prSet presAssocID="{5D5E779D-A2B4-8540-B5E4-08DBECA41973}" presName="sibTrans" presStyleLbl="node1" presStyleIdx="3" presStyleCnt="4"/>
      <dgm:spPr/>
    </dgm:pt>
  </dgm:ptLst>
  <dgm:cxnLst>
    <dgm:cxn modelId="{87A4FC09-EBA7-5E46-A217-CA2AADC4D65D}" srcId="{149F5D3F-00C7-C34F-A4E6-B5B85074671F}" destId="{CD32AB0E-798A-FA47-8563-71159FB560CB}" srcOrd="0" destOrd="0" parTransId="{5493A382-3D1A-7D4B-AEFE-9A7D079A4C33}" sibTransId="{07F2ECBA-E302-C745-BEDC-F74A662E56C6}"/>
    <dgm:cxn modelId="{2DB1AF1E-4406-5643-A1F7-E06F0A362CAE}" srcId="{149F5D3F-00C7-C34F-A4E6-B5B85074671F}" destId="{021B3D1A-002B-4044-8590-41B56D5A28C4}" srcOrd="3" destOrd="0" parTransId="{613C587F-6473-6541-AAE4-FBC1F10BD943}" sibTransId="{5D5E779D-A2B4-8540-B5E4-08DBECA41973}"/>
    <dgm:cxn modelId="{8FC7A522-3BDD-3F47-A205-134BB3DCEAE4}" type="presOf" srcId="{F3219A99-3766-B647-9CC0-1A8FD2EE45BD}" destId="{50802C92-6C33-BC42-9EAE-BD70967FA098}" srcOrd="0" destOrd="0" presId="urn:microsoft.com/office/officeart/2005/8/layout/cycle1"/>
    <dgm:cxn modelId="{43199032-9AB8-3949-8CA1-BD4C21799132}" srcId="{149F5D3F-00C7-C34F-A4E6-B5B85074671F}" destId="{6D737D56-194B-654B-9410-375E910FFE45}" srcOrd="2" destOrd="0" parTransId="{6C437B56-CA8B-C04F-B99A-06723EB260F8}" sibTransId="{D81B7AD7-E967-164B-9B86-F5777058097F}"/>
    <dgm:cxn modelId="{A525FF65-8A6E-B948-8C00-98461A921227}" type="presOf" srcId="{6D737D56-194B-654B-9410-375E910FFE45}" destId="{6640A437-8EE1-184A-A3C1-F4525FDCD0E2}" srcOrd="0" destOrd="0" presId="urn:microsoft.com/office/officeart/2005/8/layout/cycle1"/>
    <dgm:cxn modelId="{393AF77F-B2C5-804B-8495-95E499714522}" srcId="{149F5D3F-00C7-C34F-A4E6-B5B85074671F}" destId="{0BAE514F-5A2B-4945-9971-242939AB7A91}" srcOrd="1" destOrd="0" parTransId="{AFC2EBED-2B1A-9245-9E53-3DB76AB511D6}" sibTransId="{F3219A99-3766-B647-9CC0-1A8FD2EE45BD}"/>
    <dgm:cxn modelId="{E37D0D84-2208-3049-BD9B-5FD50AF2B0AC}" type="presOf" srcId="{CD32AB0E-798A-FA47-8563-71159FB560CB}" destId="{12943A09-F54E-3D4E-B993-13C3ED48EBCD}" srcOrd="0" destOrd="0" presId="urn:microsoft.com/office/officeart/2005/8/layout/cycle1"/>
    <dgm:cxn modelId="{BA14D196-B009-4D47-B180-53923A28506B}" type="presOf" srcId="{149F5D3F-00C7-C34F-A4E6-B5B85074671F}" destId="{C939D0A7-FACB-824C-86DE-4C7A2F0A4F2B}" srcOrd="0" destOrd="0" presId="urn:microsoft.com/office/officeart/2005/8/layout/cycle1"/>
    <dgm:cxn modelId="{84C8579B-CD4D-D24B-8AE6-366B96172B31}" type="presOf" srcId="{07F2ECBA-E302-C745-BEDC-F74A662E56C6}" destId="{8E416F28-2428-FA4E-81AF-981D4346E155}" srcOrd="0" destOrd="0" presId="urn:microsoft.com/office/officeart/2005/8/layout/cycle1"/>
    <dgm:cxn modelId="{D2F1AC9F-ECF4-FD4C-86ED-9CB1BE4A51E2}" type="presOf" srcId="{0BAE514F-5A2B-4945-9971-242939AB7A91}" destId="{0FEA5503-3F53-3B49-AFFD-D8DE1E965CA3}" srcOrd="0" destOrd="0" presId="urn:microsoft.com/office/officeart/2005/8/layout/cycle1"/>
    <dgm:cxn modelId="{6273BCB8-94D3-3044-B77B-C78B3D2308C1}" type="presOf" srcId="{5D5E779D-A2B4-8540-B5E4-08DBECA41973}" destId="{13077CA5-B5A8-A643-895B-991683724C14}" srcOrd="0" destOrd="0" presId="urn:microsoft.com/office/officeart/2005/8/layout/cycle1"/>
    <dgm:cxn modelId="{99DC07BA-5CEB-9C46-B18A-C3E292970E67}" type="presOf" srcId="{D81B7AD7-E967-164B-9B86-F5777058097F}" destId="{84198897-6D0D-C545-84DB-054662436B33}" srcOrd="0" destOrd="0" presId="urn:microsoft.com/office/officeart/2005/8/layout/cycle1"/>
    <dgm:cxn modelId="{E4B169E8-1EC2-8D4B-B812-7BA56B261C08}" type="presOf" srcId="{021B3D1A-002B-4044-8590-41B56D5A28C4}" destId="{5838D17D-FC8D-3D49-84A6-C3D9887AEDC8}" srcOrd="0" destOrd="0" presId="urn:microsoft.com/office/officeart/2005/8/layout/cycle1"/>
    <dgm:cxn modelId="{698F46BA-C182-6D4A-9694-6247E54D80E5}" type="presParOf" srcId="{C939D0A7-FACB-824C-86DE-4C7A2F0A4F2B}" destId="{3A833149-231F-8248-B6D4-D92FAD6E8071}" srcOrd="0" destOrd="0" presId="urn:microsoft.com/office/officeart/2005/8/layout/cycle1"/>
    <dgm:cxn modelId="{1AB42BAD-AAD4-104F-970F-5A47C9C5277D}" type="presParOf" srcId="{C939D0A7-FACB-824C-86DE-4C7A2F0A4F2B}" destId="{12943A09-F54E-3D4E-B993-13C3ED48EBCD}" srcOrd="1" destOrd="0" presId="urn:microsoft.com/office/officeart/2005/8/layout/cycle1"/>
    <dgm:cxn modelId="{31051796-07FA-7C42-9719-F14DE89C91E7}" type="presParOf" srcId="{C939D0A7-FACB-824C-86DE-4C7A2F0A4F2B}" destId="{8E416F28-2428-FA4E-81AF-981D4346E155}" srcOrd="2" destOrd="0" presId="urn:microsoft.com/office/officeart/2005/8/layout/cycle1"/>
    <dgm:cxn modelId="{185757F1-6859-F145-A484-1F6BEA2BEDDC}" type="presParOf" srcId="{C939D0A7-FACB-824C-86DE-4C7A2F0A4F2B}" destId="{87A98E79-7D2E-B349-A4FF-8A2194458562}" srcOrd="3" destOrd="0" presId="urn:microsoft.com/office/officeart/2005/8/layout/cycle1"/>
    <dgm:cxn modelId="{A1E22A71-8E88-C440-B282-D04FEF20445B}" type="presParOf" srcId="{C939D0A7-FACB-824C-86DE-4C7A2F0A4F2B}" destId="{0FEA5503-3F53-3B49-AFFD-D8DE1E965CA3}" srcOrd="4" destOrd="0" presId="urn:microsoft.com/office/officeart/2005/8/layout/cycle1"/>
    <dgm:cxn modelId="{38DEE557-7025-294C-9359-AB462212F49B}" type="presParOf" srcId="{C939D0A7-FACB-824C-86DE-4C7A2F0A4F2B}" destId="{50802C92-6C33-BC42-9EAE-BD70967FA098}" srcOrd="5" destOrd="0" presId="urn:microsoft.com/office/officeart/2005/8/layout/cycle1"/>
    <dgm:cxn modelId="{C13050F8-D626-F146-B7DE-7828D439F5FE}" type="presParOf" srcId="{C939D0A7-FACB-824C-86DE-4C7A2F0A4F2B}" destId="{94B74C90-132A-1C43-A674-256688CEE340}" srcOrd="6" destOrd="0" presId="urn:microsoft.com/office/officeart/2005/8/layout/cycle1"/>
    <dgm:cxn modelId="{E3528BD9-8BAE-1847-89D8-D9CD550C9D55}" type="presParOf" srcId="{C939D0A7-FACB-824C-86DE-4C7A2F0A4F2B}" destId="{6640A437-8EE1-184A-A3C1-F4525FDCD0E2}" srcOrd="7" destOrd="0" presId="urn:microsoft.com/office/officeart/2005/8/layout/cycle1"/>
    <dgm:cxn modelId="{8E366010-D6D1-AB43-909D-2736F51A1E81}" type="presParOf" srcId="{C939D0A7-FACB-824C-86DE-4C7A2F0A4F2B}" destId="{84198897-6D0D-C545-84DB-054662436B33}" srcOrd="8" destOrd="0" presId="urn:microsoft.com/office/officeart/2005/8/layout/cycle1"/>
    <dgm:cxn modelId="{F3F0B4D1-2304-0D41-9357-EEA6A421849C}" type="presParOf" srcId="{C939D0A7-FACB-824C-86DE-4C7A2F0A4F2B}" destId="{494C7D70-91BF-CA4B-8302-0F9D2C835C5B}" srcOrd="9" destOrd="0" presId="urn:microsoft.com/office/officeart/2005/8/layout/cycle1"/>
    <dgm:cxn modelId="{7804F949-11B6-7C49-B828-8B13FA104AFA}" type="presParOf" srcId="{C939D0A7-FACB-824C-86DE-4C7A2F0A4F2B}" destId="{5838D17D-FC8D-3D49-84A6-C3D9887AEDC8}" srcOrd="10" destOrd="0" presId="urn:microsoft.com/office/officeart/2005/8/layout/cycle1"/>
    <dgm:cxn modelId="{179050C4-FB17-D94B-9B08-DCB5063E8DBF}" type="presParOf" srcId="{C939D0A7-FACB-824C-86DE-4C7A2F0A4F2B}" destId="{13077CA5-B5A8-A643-895B-991683724C14}" srcOrd="11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2943A09-F54E-3D4E-B993-13C3ED48EBCD}">
      <dsp:nvSpPr>
        <dsp:cNvPr id="0" name=""/>
        <dsp:cNvSpPr/>
      </dsp:nvSpPr>
      <dsp:spPr>
        <a:xfrm>
          <a:off x="4220724" y="112091"/>
          <a:ext cx="1797049" cy="17970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Discuss in Telecon</a:t>
          </a:r>
        </a:p>
      </dsp:txBody>
      <dsp:txXfrm>
        <a:off x="4220724" y="112091"/>
        <a:ext cx="1797049" cy="1797049"/>
      </dsp:txXfrm>
    </dsp:sp>
    <dsp:sp modelId="{8E416F28-2428-FA4E-81AF-981D4346E155}">
      <dsp:nvSpPr>
        <dsp:cNvPr id="0" name=""/>
        <dsp:cNvSpPr/>
      </dsp:nvSpPr>
      <dsp:spPr>
        <a:xfrm>
          <a:off x="1057585" y="-747"/>
          <a:ext cx="5073028" cy="5073028"/>
        </a:xfrm>
        <a:prstGeom prst="circularArrow">
          <a:avLst>
            <a:gd name="adj1" fmla="val 6908"/>
            <a:gd name="adj2" fmla="val 465792"/>
            <a:gd name="adj3" fmla="val 547563"/>
            <a:gd name="adj4" fmla="val 20586645"/>
            <a:gd name="adj5" fmla="val 8059"/>
          </a:avLst>
        </a:prstGeom>
        <a:solidFill>
          <a:schemeClr val="tx1">
            <a:lumMod val="50000"/>
            <a:lumOff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EA5503-3F53-3B49-AFFD-D8DE1E965CA3}">
      <dsp:nvSpPr>
        <dsp:cNvPr id="0" name=""/>
        <dsp:cNvSpPr/>
      </dsp:nvSpPr>
      <dsp:spPr>
        <a:xfrm>
          <a:off x="4220724" y="3162391"/>
          <a:ext cx="1797049" cy="17970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Implement</a:t>
          </a:r>
        </a:p>
      </dsp:txBody>
      <dsp:txXfrm>
        <a:off x="4220724" y="3162391"/>
        <a:ext cx="1797049" cy="1797049"/>
      </dsp:txXfrm>
    </dsp:sp>
    <dsp:sp modelId="{50802C92-6C33-BC42-9EAE-BD70967FA098}">
      <dsp:nvSpPr>
        <dsp:cNvPr id="0" name=""/>
        <dsp:cNvSpPr/>
      </dsp:nvSpPr>
      <dsp:spPr>
        <a:xfrm>
          <a:off x="1057585" y="-747"/>
          <a:ext cx="5073028" cy="5073028"/>
        </a:xfrm>
        <a:prstGeom prst="circularArrow">
          <a:avLst>
            <a:gd name="adj1" fmla="val 6908"/>
            <a:gd name="adj2" fmla="val 465792"/>
            <a:gd name="adj3" fmla="val 5947563"/>
            <a:gd name="adj4" fmla="val 4386645"/>
            <a:gd name="adj5" fmla="val 8059"/>
          </a:avLst>
        </a:prstGeom>
        <a:solidFill>
          <a:schemeClr val="tx1">
            <a:lumMod val="50000"/>
            <a:lumOff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640A437-8EE1-184A-A3C1-F4525FDCD0E2}">
      <dsp:nvSpPr>
        <dsp:cNvPr id="0" name=""/>
        <dsp:cNvSpPr/>
      </dsp:nvSpPr>
      <dsp:spPr>
        <a:xfrm>
          <a:off x="1170425" y="3162391"/>
          <a:ext cx="1797049" cy="17970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Discuss on </a:t>
          </a:r>
          <a:r>
            <a:rPr lang="en-GB" sz="2500" kern="1200" dirty="0" err="1"/>
            <a:t>Gitter</a:t>
          </a:r>
          <a:endParaRPr lang="en-GB" sz="2500" kern="1200" dirty="0"/>
        </a:p>
      </dsp:txBody>
      <dsp:txXfrm>
        <a:off x="1170425" y="3162391"/>
        <a:ext cx="1797049" cy="1797049"/>
      </dsp:txXfrm>
    </dsp:sp>
    <dsp:sp modelId="{84198897-6D0D-C545-84DB-054662436B33}">
      <dsp:nvSpPr>
        <dsp:cNvPr id="0" name=""/>
        <dsp:cNvSpPr/>
      </dsp:nvSpPr>
      <dsp:spPr>
        <a:xfrm>
          <a:off x="1057585" y="-747"/>
          <a:ext cx="5073028" cy="5073028"/>
        </a:xfrm>
        <a:prstGeom prst="circularArrow">
          <a:avLst>
            <a:gd name="adj1" fmla="val 6908"/>
            <a:gd name="adj2" fmla="val 465792"/>
            <a:gd name="adj3" fmla="val 11347563"/>
            <a:gd name="adj4" fmla="val 9786645"/>
            <a:gd name="adj5" fmla="val 8059"/>
          </a:avLst>
        </a:prstGeom>
        <a:solidFill>
          <a:schemeClr val="tx1">
            <a:lumMod val="50000"/>
            <a:lumOff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838D17D-FC8D-3D49-84A6-C3D9887AEDC8}">
      <dsp:nvSpPr>
        <dsp:cNvPr id="0" name=""/>
        <dsp:cNvSpPr/>
      </dsp:nvSpPr>
      <dsp:spPr>
        <a:xfrm>
          <a:off x="1170425" y="112091"/>
          <a:ext cx="1797049" cy="17970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Demonstrate</a:t>
          </a:r>
        </a:p>
      </dsp:txBody>
      <dsp:txXfrm>
        <a:off x="1170425" y="112091"/>
        <a:ext cx="1797049" cy="1797049"/>
      </dsp:txXfrm>
    </dsp:sp>
    <dsp:sp modelId="{13077CA5-B5A8-A643-895B-991683724C14}">
      <dsp:nvSpPr>
        <dsp:cNvPr id="0" name=""/>
        <dsp:cNvSpPr/>
      </dsp:nvSpPr>
      <dsp:spPr>
        <a:xfrm>
          <a:off x="1057585" y="-747"/>
          <a:ext cx="5073028" cy="5073028"/>
        </a:xfrm>
        <a:prstGeom prst="circularArrow">
          <a:avLst>
            <a:gd name="adj1" fmla="val 6908"/>
            <a:gd name="adj2" fmla="val 465792"/>
            <a:gd name="adj3" fmla="val 16747563"/>
            <a:gd name="adj4" fmla="val 15186645"/>
            <a:gd name="adj5" fmla="val 8059"/>
          </a:avLst>
        </a:prstGeom>
        <a:solidFill>
          <a:schemeClr val="tx1">
            <a:lumMod val="50000"/>
            <a:lumOff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3537F67-8843-42B4-9051-D6F4A61DD25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1E3B5AC-6035-4FCB-ACBF-BFFD34ED4E3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80AEA4-3F19-4F42-91AE-A93231ABB6AE}" type="datetimeFigureOut">
              <a:rPr lang="en-US" smtClean="0"/>
              <a:t>8/10/20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A6D496-F68B-4433-9AEF-E7D73F3FD8B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48BF13-2098-43A7-AF3D-88038BED56C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B12071-85AE-4634-ADF4-671944ADD3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66219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964895-6A18-451E-B7CB-0F11BB972913}" type="datetimeFigureOut">
              <a:rPr lang="en-US" smtClean="0"/>
              <a:t>8/10/20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1BFD32-2F24-4FA9-B7DE-53D903241E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805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1BFD32-2F24-4FA9-B7DE-53D903241EC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7227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1BFD32-2F24-4FA9-B7DE-53D903241EC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1818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If you have any questions, do not hesitate to reach out to OGC or schedule a follow-up. We’re working constantly to change the landscape of location information and want to help your organization get where it needs to go.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1BFD32-2F24-4FA9-B7DE-53D903241EC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2374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www.linkedin.com/company/open-geospatial-consortium" TargetMode="External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17.png"/><Relationship Id="rId4" Type="http://schemas.openxmlformats.org/officeDocument/2006/relationships/hyperlink" Target="https://twitter.com/opengeospatial?ref_src=twsrc%5Egoogle%7Ctwcamp%5Eserp%7Ctwgr%5Eauthor" TargetMode="Externa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www.linkedin.com/company/open-geospatial-consortium" TargetMode="External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17.png"/><Relationship Id="rId4" Type="http://schemas.openxmlformats.org/officeDocument/2006/relationships/hyperlink" Target="https://twitter.com/opengeospatial?ref_src=twsrc%5Egoogle%7Ctwcamp%5Eserp%7Ctwgr%5Eauthor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052092-82D1-461F-807E-84F5B15DC5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26E5D17-F33D-4327-A7B8-A6331A0F7B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DA4D5ED7-4916-4EF5-9B14-DD6D0EE6D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261623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9FAF647A-F430-493F-8C59-3B86061838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7" y="1162838"/>
            <a:ext cx="10515600" cy="4351338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Aft>
                <a:spcPts val="600"/>
              </a:spcAft>
              <a:defRPr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spcAft>
                <a:spcPts val="600"/>
              </a:spcAft>
              <a:defRPr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Aft>
                <a:spcPts val="600"/>
              </a:spcAft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1BA26529-85C0-4F43-A661-C246EECB06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3F4EB3E8-5FEC-4C3E-A5D3-50A8AFCC3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982293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346320-0324-4809-B373-A030DCF95F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169129"/>
            <a:ext cx="5181600" cy="4351338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/>
            </a:lvl2pPr>
            <a:lvl3pPr>
              <a:lnSpc>
                <a:spcPct val="100000"/>
              </a:lnSpc>
              <a:spcAft>
                <a:spcPts val="600"/>
              </a:spcAft>
              <a:defRPr/>
            </a:lvl3pPr>
            <a:lvl4pPr>
              <a:lnSpc>
                <a:spcPct val="100000"/>
              </a:lnSpc>
              <a:spcAft>
                <a:spcPts val="600"/>
              </a:spcAft>
              <a:defRPr/>
            </a:lvl4pPr>
            <a:lvl5pPr>
              <a:lnSpc>
                <a:spcPct val="100000"/>
              </a:lnSpc>
              <a:spcAft>
                <a:spcPts val="6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361D4E-334B-43FF-8C44-6087A89974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169129"/>
            <a:ext cx="5181600" cy="4351338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/>
            </a:lvl2pPr>
            <a:lvl3pPr>
              <a:lnSpc>
                <a:spcPct val="100000"/>
              </a:lnSpc>
              <a:spcAft>
                <a:spcPts val="600"/>
              </a:spcAft>
              <a:defRPr/>
            </a:lvl3pPr>
            <a:lvl4pPr>
              <a:lnSpc>
                <a:spcPct val="100000"/>
              </a:lnSpc>
              <a:spcAft>
                <a:spcPts val="600"/>
              </a:spcAft>
              <a:defRPr/>
            </a:lvl4pPr>
            <a:lvl5pPr>
              <a:lnSpc>
                <a:spcPct val="100000"/>
              </a:lnSpc>
              <a:spcAft>
                <a:spcPts val="6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766660E1-DC61-49B7-B1BF-758191AD81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B8CEC819-3D8B-4945-9089-704318659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808509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928C676-7022-455C-BC96-C417EAD0C1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325950" y="1169129"/>
            <a:ext cx="5510750" cy="43513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2FC6BE87-7DC1-4304-9721-F91A29FAEA3F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838200" y="1169129"/>
            <a:ext cx="5181600" cy="4351338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/>
            </a:lvl2pPr>
            <a:lvl3pPr>
              <a:lnSpc>
                <a:spcPct val="100000"/>
              </a:lnSpc>
              <a:spcAft>
                <a:spcPts val="600"/>
              </a:spcAft>
              <a:defRPr/>
            </a:lvl3pPr>
            <a:lvl4pPr>
              <a:lnSpc>
                <a:spcPct val="100000"/>
              </a:lnSpc>
              <a:spcAft>
                <a:spcPts val="600"/>
              </a:spcAft>
              <a:defRPr/>
            </a:lvl4pPr>
            <a:lvl5pPr>
              <a:lnSpc>
                <a:spcPct val="100000"/>
              </a:lnSpc>
              <a:spcAft>
                <a:spcPts val="6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31033C92-6E24-468B-B940-53DC3CAD36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41B954B2-D76F-441F-9CC1-B9786CEA27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33907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28795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0F54E6A5-FBEC-4C3A-B47B-6D153CDEBD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84801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6E12AB-4740-48C7-A306-8BC65841AA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46156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close up of a sign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8EB54FDB-76A2-4243-86B5-611386F46E7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1944" y="6109215"/>
            <a:ext cx="436507" cy="436507"/>
          </a:xfrm>
          <a:prstGeom prst="rect">
            <a:avLst/>
          </a:prstGeom>
        </p:spPr>
      </p:pic>
      <p:pic>
        <p:nvPicPr>
          <p:cNvPr id="13" name="Picture 12" descr="A picture containing shirt&#10;&#10;Description automatically generated">
            <a:hlinkClick r:id="rId4"/>
            <a:extLst>
              <a:ext uri="{FF2B5EF4-FFF2-40B4-BE49-F238E27FC236}">
                <a16:creationId xmlns:a16="http://schemas.microsoft.com/office/drawing/2014/main" id="{A76BF76E-0419-4D4C-A49E-9895A6B54618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475716" y="6022887"/>
            <a:ext cx="598016" cy="598016"/>
          </a:xfrm>
          <a:prstGeom prst="rect">
            <a:avLst/>
          </a:prstGeom>
        </p:spPr>
      </p:pic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D563F8E6-7209-4995-BB0C-79F5A590DB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08411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lose up of a sign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E57135AE-A9F7-49E4-A4C5-F848A82772D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1944" y="6109215"/>
            <a:ext cx="436507" cy="436507"/>
          </a:xfrm>
          <a:prstGeom prst="rect">
            <a:avLst/>
          </a:prstGeom>
        </p:spPr>
      </p:pic>
      <p:pic>
        <p:nvPicPr>
          <p:cNvPr id="10" name="Picture 9" descr="A picture containing shirt&#10;&#10;Description automatically generated">
            <a:hlinkClick r:id="rId4"/>
            <a:extLst>
              <a:ext uri="{FF2B5EF4-FFF2-40B4-BE49-F238E27FC236}">
                <a16:creationId xmlns:a16="http://schemas.microsoft.com/office/drawing/2014/main" id="{029A5884-52CE-4BD4-B4CC-F852684E8D1E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475716" y="6022887"/>
            <a:ext cx="598016" cy="598016"/>
          </a:xfrm>
          <a:prstGeom prst="rect">
            <a:avLst/>
          </a:prstGeom>
        </p:spPr>
      </p:pic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E9382FF6-9475-4B95-8754-697DEAD1AE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6648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4.jpeg"/><Relationship Id="rId7" Type="http://schemas.openxmlformats.org/officeDocument/2006/relationships/image" Target="../media/image8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3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0.jpeg"/><Relationship Id="rId7" Type="http://schemas.openxmlformats.org/officeDocument/2006/relationships/image" Target="../media/image13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heme" Target="../theme/theme5.xml"/><Relationship Id="rId7" Type="http://schemas.openxmlformats.org/officeDocument/2006/relationships/image" Target="../media/image15.png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png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BAAD1DE8-F1F5-4FAF-963B-2A354EA7A4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46" t="18712" r="1153" b="74465"/>
          <a:stretch/>
        </p:blipFill>
        <p:spPr>
          <a:xfrm>
            <a:off x="0" y="833"/>
            <a:ext cx="12192000" cy="951172"/>
          </a:xfrm>
          <a:prstGeom prst="rect">
            <a:avLst/>
          </a:prstGeom>
        </p:spPr>
      </p:pic>
      <p:pic>
        <p:nvPicPr>
          <p:cNvPr id="13" name="Picture 12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8652D866-B14F-454C-BDF6-5545A022FB29}"/>
              </a:ext>
            </a:extLst>
          </p:cNvPr>
          <p:cNvPicPr>
            <a:picLocks/>
          </p:cNvPicPr>
          <p:nvPr userDrawn="1"/>
        </p:nvPicPr>
        <p:blipFill rotWithShape="1">
          <a:blip r:embed="rId7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350DF1-7CB9-4ADA-A6E3-3CDCA86EF5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4107" y="116283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8AD972-4108-434B-AA8C-8EFF7EECE85D}"/>
              </a:ext>
            </a:extLst>
          </p:cNvPr>
          <p:cNvSpPr txBox="1"/>
          <p:nvPr userDrawn="1"/>
        </p:nvSpPr>
        <p:spPr>
          <a:xfrm>
            <a:off x="10575181" y="31837"/>
            <a:ext cx="14294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5197B7C-A314-4779-BD55-2FC2CEB16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C634C5-3617-497F-B2D8-90501346CE33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98B25B4-87D2-40A8-8FCE-9DC7E68F0B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45953386-97ED-4C4D-B208-AB8727D6635F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2606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12" r:id="rId2"/>
    <p:sldLayoutId id="2147483710" r:id="rId3"/>
    <p:sldLayoutId id="2147483715" r:id="rId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bg1">
              <a:lumMod val="95000"/>
            </a:schemeClr>
          </a:solidFill>
          <a:latin typeface="Lato" panose="020F0502020204030203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spcAft>
          <a:spcPts val="600"/>
        </a:spcAft>
        <a:buFont typeface="Arial" panose="020B0604020202020204" pitchFamily="34" charset="0"/>
        <a:buChar char="•"/>
        <a:defRPr sz="2800" kern="1200">
          <a:solidFill>
            <a:srgbClr val="092745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BF567DE2-1201-4602-845D-5E4183EB3E09}"/>
              </a:ext>
            </a:extLst>
          </p:cNvPr>
          <p:cNvSpPr/>
          <p:nvPr userDrawn="1"/>
        </p:nvSpPr>
        <p:spPr>
          <a:xfrm>
            <a:off x="0" y="0"/>
            <a:ext cx="6370710" cy="649725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 descr="A picture containing person, man, using, water&#10;&#10;Description automatically generated">
            <a:extLst>
              <a:ext uri="{FF2B5EF4-FFF2-40B4-BE49-F238E27FC236}">
                <a16:creationId xmlns:a16="http://schemas.microsoft.com/office/drawing/2014/main" id="{79F6AB73-CACD-420F-94FF-329572A0376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507" b="800"/>
          <a:stretch/>
        </p:blipFill>
        <p:spPr>
          <a:xfrm flipH="1">
            <a:off x="6370710" y="0"/>
            <a:ext cx="5821290" cy="6497258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DCD55CC2-ECB2-4C8C-AAE9-6DA13C3C1667}"/>
              </a:ext>
            </a:extLst>
          </p:cNvPr>
          <p:cNvSpPr txBox="1"/>
          <p:nvPr userDrawn="1"/>
        </p:nvSpPr>
        <p:spPr>
          <a:xfrm>
            <a:off x="1290937" y="4502457"/>
            <a:ext cx="2062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b="1" u="sng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F</a:t>
            </a:r>
            <a:r>
              <a:rPr lang="en-CA" sz="18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indable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16B235F-86D9-4CA4-A3A8-F1D9D5E31F50}"/>
              </a:ext>
            </a:extLst>
          </p:cNvPr>
          <p:cNvSpPr txBox="1"/>
          <p:nvPr userDrawn="1"/>
        </p:nvSpPr>
        <p:spPr>
          <a:xfrm>
            <a:off x="9836205" y="5657802"/>
            <a:ext cx="18971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sp>
        <p:nvSpPr>
          <p:cNvPr id="38" name="Google Shape;118;p19">
            <a:extLst>
              <a:ext uri="{FF2B5EF4-FFF2-40B4-BE49-F238E27FC236}">
                <a16:creationId xmlns:a16="http://schemas.microsoft.com/office/drawing/2014/main" id="{638F4D43-BD4D-41AF-B951-05D3354CD8D8}"/>
              </a:ext>
            </a:extLst>
          </p:cNvPr>
          <p:cNvSpPr/>
          <p:nvPr userDrawn="1"/>
        </p:nvSpPr>
        <p:spPr>
          <a:xfrm>
            <a:off x="625867" y="4453345"/>
            <a:ext cx="535290" cy="53529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Google Shape;119;p19">
            <a:extLst>
              <a:ext uri="{FF2B5EF4-FFF2-40B4-BE49-F238E27FC236}">
                <a16:creationId xmlns:a16="http://schemas.microsoft.com/office/drawing/2014/main" id="{C9E8958B-3720-421F-BE83-BD36693B81B1}"/>
              </a:ext>
            </a:extLst>
          </p:cNvPr>
          <p:cNvSpPr/>
          <p:nvPr userDrawn="1"/>
        </p:nvSpPr>
        <p:spPr>
          <a:xfrm>
            <a:off x="3089907" y="4465878"/>
            <a:ext cx="535290" cy="53529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Google Shape;120;p19">
            <a:extLst>
              <a:ext uri="{FF2B5EF4-FFF2-40B4-BE49-F238E27FC236}">
                <a16:creationId xmlns:a16="http://schemas.microsoft.com/office/drawing/2014/main" id="{EB6376F3-3CAD-4103-8C58-5BFB967035C3}"/>
              </a:ext>
            </a:extLst>
          </p:cNvPr>
          <p:cNvSpPr/>
          <p:nvPr userDrawn="1"/>
        </p:nvSpPr>
        <p:spPr>
          <a:xfrm>
            <a:off x="618171" y="5220332"/>
            <a:ext cx="535290" cy="53529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Google Shape;121;p19">
            <a:extLst>
              <a:ext uri="{FF2B5EF4-FFF2-40B4-BE49-F238E27FC236}">
                <a16:creationId xmlns:a16="http://schemas.microsoft.com/office/drawing/2014/main" id="{355FA745-80DE-47BC-BBAB-FD75AA5511A6}"/>
              </a:ext>
            </a:extLst>
          </p:cNvPr>
          <p:cNvSpPr/>
          <p:nvPr userDrawn="1"/>
        </p:nvSpPr>
        <p:spPr>
          <a:xfrm>
            <a:off x="3108605" y="5222629"/>
            <a:ext cx="535290" cy="53529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2" name="Google Shape;127;p19" descr="A picture containing drawing, light, clock&#10;&#10;Description automatically generated">
            <a:extLst>
              <a:ext uri="{FF2B5EF4-FFF2-40B4-BE49-F238E27FC236}">
                <a16:creationId xmlns:a16="http://schemas.microsoft.com/office/drawing/2014/main" id="{678C7BC9-B6AA-4F18-ABEA-AE4DA001F542}"/>
              </a:ext>
            </a:extLst>
          </p:cNvPr>
          <p:cNvPicPr preferRelativeResize="0"/>
          <p:nvPr userDrawn="1"/>
        </p:nvPicPr>
        <p:blipFill rotWithShape="1">
          <a:blip r:embed="rId4">
            <a:alphaModFix/>
          </a:blip>
          <a:srcRect/>
          <a:stretch/>
        </p:blipFill>
        <p:spPr>
          <a:xfrm>
            <a:off x="3114267" y="4456346"/>
            <a:ext cx="532289" cy="53228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124;p19" descr="A close up of a logo&#10;&#10;Description automatically generated">
            <a:extLst>
              <a:ext uri="{FF2B5EF4-FFF2-40B4-BE49-F238E27FC236}">
                <a16:creationId xmlns:a16="http://schemas.microsoft.com/office/drawing/2014/main" id="{52D1C18E-6B7A-4CD6-B819-59FEC83D66AF}"/>
              </a:ext>
            </a:extLst>
          </p:cNvPr>
          <p:cNvPicPr preferRelativeResize="0"/>
          <p:nvPr userDrawn="1"/>
        </p:nvPicPr>
        <p:blipFill rotWithShape="1">
          <a:blip r:embed="rId5">
            <a:alphaModFix/>
          </a:blip>
          <a:srcRect/>
          <a:stretch/>
        </p:blipFill>
        <p:spPr>
          <a:xfrm>
            <a:off x="660536" y="4494683"/>
            <a:ext cx="465951" cy="465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125;p19" descr="A close up of a logo&#10;&#10;Description automatically generated">
            <a:extLst>
              <a:ext uri="{FF2B5EF4-FFF2-40B4-BE49-F238E27FC236}">
                <a16:creationId xmlns:a16="http://schemas.microsoft.com/office/drawing/2014/main" id="{13536215-45EB-4C98-8BC0-C9AEFB27DDCD}"/>
              </a:ext>
            </a:extLst>
          </p:cNvPr>
          <p:cNvPicPr preferRelativeResize="0"/>
          <p:nvPr userDrawn="1"/>
        </p:nvPicPr>
        <p:blipFill rotWithShape="1">
          <a:blip r:embed="rId6">
            <a:alphaModFix/>
          </a:blip>
          <a:srcRect/>
          <a:stretch/>
        </p:blipFill>
        <p:spPr>
          <a:xfrm>
            <a:off x="584892" y="5178394"/>
            <a:ext cx="612940" cy="6129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126;p19" descr="A picture containing drawing&#10;&#10;Description automatically generated">
            <a:extLst>
              <a:ext uri="{FF2B5EF4-FFF2-40B4-BE49-F238E27FC236}">
                <a16:creationId xmlns:a16="http://schemas.microsoft.com/office/drawing/2014/main" id="{E8BC565F-DE29-4080-B712-23B93B737BF6}"/>
              </a:ext>
            </a:extLst>
          </p:cNvPr>
          <p:cNvPicPr preferRelativeResize="0"/>
          <p:nvPr userDrawn="1"/>
        </p:nvPicPr>
        <p:blipFill rotWithShape="1">
          <a:blip r:embed="rId7">
            <a:alphaModFix/>
          </a:blip>
          <a:srcRect/>
          <a:stretch/>
        </p:blipFill>
        <p:spPr>
          <a:xfrm>
            <a:off x="3065531" y="5202827"/>
            <a:ext cx="609600" cy="60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539FB623-817F-4F93-A288-978EC23E3A04}"/>
              </a:ext>
            </a:extLst>
          </p:cNvPr>
          <p:cNvSpPr txBox="1"/>
          <p:nvPr userDrawn="1"/>
        </p:nvSpPr>
        <p:spPr>
          <a:xfrm>
            <a:off x="3751637" y="4531453"/>
            <a:ext cx="2062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b="1" u="sng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A</a:t>
            </a:r>
            <a:r>
              <a:rPr lang="en-CA" sz="18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ccessible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DB2939A-F19C-4224-86A7-EF97F4D2E0E6}"/>
              </a:ext>
            </a:extLst>
          </p:cNvPr>
          <p:cNvSpPr txBox="1"/>
          <p:nvPr userDrawn="1"/>
        </p:nvSpPr>
        <p:spPr>
          <a:xfrm>
            <a:off x="1288611" y="5300198"/>
            <a:ext cx="2062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b="1" u="sng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I</a:t>
            </a:r>
            <a:r>
              <a:rPr lang="en-CA" sz="18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nteroperable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8327126-140B-4A3D-9476-05C34A3920A5}"/>
              </a:ext>
            </a:extLst>
          </p:cNvPr>
          <p:cNvSpPr txBox="1"/>
          <p:nvPr userDrawn="1"/>
        </p:nvSpPr>
        <p:spPr>
          <a:xfrm>
            <a:off x="3754625" y="5299592"/>
            <a:ext cx="2062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b="1" u="sng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R</a:t>
            </a:r>
            <a:r>
              <a:rPr lang="en-CA" sz="18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eusable</a:t>
            </a:r>
            <a:endParaRPr lang="en-US" sz="1800" dirty="0">
              <a:solidFill>
                <a:srgbClr val="002060"/>
              </a:solidFill>
              <a:latin typeface="Lato" panose="020F0502020204030203" pitchFamily="34" charset="0"/>
              <a:cs typeface="Arial" panose="020B0604020202020204" pitchFamily="34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21F7842-FB62-4D03-A267-0ECABCF803CE}"/>
              </a:ext>
            </a:extLst>
          </p:cNvPr>
          <p:cNvSpPr/>
          <p:nvPr userDrawn="1"/>
        </p:nvSpPr>
        <p:spPr>
          <a:xfrm>
            <a:off x="0" y="3068852"/>
            <a:ext cx="6370711" cy="7321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A72C414-D113-4B8F-88E8-4DE4B29A2295}"/>
              </a:ext>
            </a:extLst>
          </p:cNvPr>
          <p:cNvSpPr txBox="1"/>
          <p:nvPr userDrawn="1"/>
        </p:nvSpPr>
        <p:spPr>
          <a:xfrm>
            <a:off x="153004" y="3142719"/>
            <a:ext cx="60081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CA" b="1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The world’s leading and comprehensive </a:t>
            </a:r>
            <a:br>
              <a:rPr lang="en-CA" b="1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</a:br>
            <a:r>
              <a:rPr lang="en-CA" b="1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community of experts making location information:</a:t>
            </a:r>
            <a:endParaRPr lang="en-US" b="1" dirty="0">
              <a:solidFill>
                <a:srgbClr val="002060"/>
              </a:solidFill>
              <a:latin typeface="Lato" panose="020F0502020204030203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2345468-F921-49D3-A341-9DC9068F2906}"/>
              </a:ext>
            </a:extLst>
          </p:cNvPr>
          <p:cNvSpPr txBox="1"/>
          <p:nvPr userDrawn="1"/>
        </p:nvSpPr>
        <p:spPr>
          <a:xfrm>
            <a:off x="11560254" y="5795401"/>
            <a:ext cx="300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</a:t>
            </a:r>
            <a:endParaRPr lang="en-US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2" name="Picture 31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12533E42-C92B-4F9B-9039-39298932638B}"/>
              </a:ext>
            </a:extLst>
          </p:cNvPr>
          <p:cNvPicPr>
            <a:picLocks/>
          </p:cNvPicPr>
          <p:nvPr userDrawn="1"/>
        </p:nvPicPr>
        <p:blipFill rotWithShape="1">
          <a:blip r:embed="rId8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90B76AA4-6C64-4F1F-ADCB-CF84C5173688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35" name="Slide Number Placeholder 5">
            <a:extLst>
              <a:ext uri="{FF2B5EF4-FFF2-40B4-BE49-F238E27FC236}">
                <a16:creationId xmlns:a16="http://schemas.microsoft.com/office/drawing/2014/main" id="{28B69FD2-131B-4899-A007-3AA20C8DCC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6" name="Picture 35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EECBDD7C-B804-4A09-801E-60E613AF5867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CA4ED7CC-B2CC-4EDC-9BD3-54F30E099634}"/>
              </a:ext>
            </a:extLst>
          </p:cNvPr>
          <p:cNvSpPr/>
          <p:nvPr userDrawn="1"/>
        </p:nvSpPr>
        <p:spPr>
          <a:xfrm>
            <a:off x="584892" y="6551206"/>
            <a:ext cx="325754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en-US" altLang="en-US" sz="1000" b="0" dirty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rPr>
              <a:t>Copyright © 2020 Open Geospatial Consortium</a:t>
            </a:r>
          </a:p>
        </p:txBody>
      </p:sp>
    </p:spTree>
    <p:extLst>
      <p:ext uri="{BB962C8B-B14F-4D97-AF65-F5344CB8AC3E}">
        <p14:creationId xmlns:p14="http://schemas.microsoft.com/office/powerpoint/2010/main" val="40533194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85750" indent="-285750" algn="l" defTabSz="914400" rtl="0" eaLnBrk="1" latinLnBrk="0" hangingPunct="1">
        <a:lnSpc>
          <a:spcPct val="90000"/>
        </a:lnSpc>
        <a:spcBef>
          <a:spcPts val="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star, night, sky, rain&#10;&#10;Description automatically generated">
            <a:extLst>
              <a:ext uri="{FF2B5EF4-FFF2-40B4-BE49-F238E27FC236}">
                <a16:creationId xmlns:a16="http://schemas.microsoft.com/office/drawing/2014/main" id="{7B2C781C-F1D4-43C0-8B19-F550E83D952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8" y="-10012"/>
            <a:ext cx="5689757" cy="650507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9824283-A9D3-422D-9507-DB546AE54C2D}"/>
              </a:ext>
            </a:extLst>
          </p:cNvPr>
          <p:cNvSpPr/>
          <p:nvPr userDrawn="1"/>
        </p:nvSpPr>
        <p:spPr>
          <a:xfrm>
            <a:off x="5441795" y="-10014"/>
            <a:ext cx="6750205" cy="651241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60A24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51AAC2-6396-4424-BF19-D890A992B45C}"/>
              </a:ext>
            </a:extLst>
          </p:cNvPr>
          <p:cNvSpPr txBox="1"/>
          <p:nvPr userDrawn="1"/>
        </p:nvSpPr>
        <p:spPr>
          <a:xfrm>
            <a:off x="5724298" y="457198"/>
            <a:ext cx="5590447" cy="805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500"/>
              </a:lnSpc>
            </a:pPr>
            <a:r>
              <a:rPr lang="en-US" sz="60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What is OGC?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D50D0E-47C9-4289-9377-7039660FA830}"/>
              </a:ext>
            </a:extLst>
          </p:cNvPr>
          <p:cNvSpPr txBox="1"/>
          <p:nvPr userDrawn="1"/>
        </p:nvSpPr>
        <p:spPr>
          <a:xfrm>
            <a:off x="5869260" y="1548523"/>
            <a:ext cx="578376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0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Global consortium </a:t>
            </a:r>
            <a:r>
              <a:rPr lang="en-US" sz="20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representing over 500 industry, government, research and academic member organizations: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C78EA83-B972-44E2-8502-877E21BD0A4E}"/>
              </a:ext>
            </a:extLst>
          </p:cNvPr>
          <p:cNvCxnSpPr>
            <a:cxnSpLocks/>
          </p:cNvCxnSpPr>
          <p:nvPr userDrawn="1"/>
        </p:nvCxnSpPr>
        <p:spPr>
          <a:xfrm>
            <a:off x="5952197" y="1185765"/>
            <a:ext cx="1385228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15738DE-268C-49A1-9F15-630125AB7E22}"/>
              </a:ext>
            </a:extLst>
          </p:cNvPr>
          <p:cNvSpPr txBox="1"/>
          <p:nvPr userDrawn="1"/>
        </p:nvSpPr>
        <p:spPr>
          <a:xfrm>
            <a:off x="2682362" y="709053"/>
            <a:ext cx="14230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Global Communities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E36D778-491D-4733-BD13-4BC240378364}"/>
              </a:ext>
            </a:extLst>
          </p:cNvPr>
          <p:cNvSpPr txBox="1"/>
          <p:nvPr userDrawn="1"/>
        </p:nvSpPr>
        <p:spPr>
          <a:xfrm>
            <a:off x="5842419" y="2966634"/>
            <a:ext cx="634958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hub for thought leadership and innovation </a:t>
            </a: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b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 things related to location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AF216B-3971-4E4D-8083-2287E9E9CB78}"/>
              </a:ext>
            </a:extLst>
          </p:cNvPr>
          <p:cNvSpPr txBox="1"/>
          <p:nvPr userDrawn="1"/>
        </p:nvSpPr>
        <p:spPr>
          <a:xfrm>
            <a:off x="3281069" y="1759532"/>
            <a:ext cx="1518601" cy="52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Location Expertise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EBF33A-666B-47CD-9AD2-C722B6F61016}"/>
              </a:ext>
            </a:extLst>
          </p:cNvPr>
          <p:cNvSpPr txBox="1"/>
          <p:nvPr userDrawn="1"/>
        </p:nvSpPr>
        <p:spPr>
          <a:xfrm>
            <a:off x="3720640" y="2810002"/>
            <a:ext cx="16121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Thought Leadership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746BEC0-AED8-46D5-800D-23299C632733}"/>
              </a:ext>
            </a:extLst>
          </p:cNvPr>
          <p:cNvSpPr txBox="1"/>
          <p:nvPr userDrawn="1"/>
        </p:nvSpPr>
        <p:spPr>
          <a:xfrm>
            <a:off x="4137312" y="4910959"/>
            <a:ext cx="12255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Open Standards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87E5300-143A-47B9-A37C-143FDA06EDBF}"/>
              </a:ext>
            </a:extLst>
          </p:cNvPr>
          <p:cNvSpPr txBox="1"/>
          <p:nvPr userDrawn="1"/>
        </p:nvSpPr>
        <p:spPr>
          <a:xfrm>
            <a:off x="4051628" y="3860481"/>
            <a:ext cx="12146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Trusted Forum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7D05123-7DEC-45A2-BF48-CB4F45FCBFF9}"/>
              </a:ext>
            </a:extLst>
          </p:cNvPr>
          <p:cNvCxnSpPr>
            <a:cxnSpLocks/>
          </p:cNvCxnSpPr>
          <p:nvPr userDrawn="1"/>
        </p:nvCxnSpPr>
        <p:spPr>
          <a:xfrm>
            <a:off x="1719621" y="970663"/>
            <a:ext cx="938430" cy="0"/>
          </a:xfrm>
          <a:prstGeom prst="line">
            <a:avLst/>
          </a:prstGeom>
          <a:ln>
            <a:solidFill>
              <a:srgbClr val="6DD6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06FF68A-BE1D-4769-9DDE-1DD0718933EA}"/>
              </a:ext>
            </a:extLst>
          </p:cNvPr>
          <p:cNvCxnSpPr>
            <a:cxnSpLocks/>
          </p:cNvCxnSpPr>
          <p:nvPr userDrawn="1"/>
        </p:nvCxnSpPr>
        <p:spPr>
          <a:xfrm>
            <a:off x="2280060" y="2038472"/>
            <a:ext cx="991319" cy="0"/>
          </a:xfrm>
          <a:prstGeom prst="line">
            <a:avLst/>
          </a:prstGeom>
          <a:ln>
            <a:solidFill>
              <a:srgbClr val="BEF7F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FABBC1D-4520-465A-AAB6-25303685BDBD}"/>
              </a:ext>
            </a:extLst>
          </p:cNvPr>
          <p:cNvCxnSpPr>
            <a:cxnSpLocks/>
          </p:cNvCxnSpPr>
          <p:nvPr userDrawn="1"/>
        </p:nvCxnSpPr>
        <p:spPr>
          <a:xfrm>
            <a:off x="2570179" y="3075559"/>
            <a:ext cx="107959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07C087A-3B66-4E3A-B650-C8E8211A354D}"/>
              </a:ext>
            </a:extLst>
          </p:cNvPr>
          <p:cNvCxnSpPr/>
          <p:nvPr userDrawn="1"/>
        </p:nvCxnSpPr>
        <p:spPr>
          <a:xfrm>
            <a:off x="2668499" y="4099335"/>
            <a:ext cx="1373748" cy="0"/>
          </a:xfrm>
          <a:prstGeom prst="line">
            <a:avLst/>
          </a:prstGeom>
          <a:ln>
            <a:solidFill>
              <a:srgbClr val="A7F1F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70CFCE9-4062-4014-8F61-40F0062D1B54}"/>
              </a:ext>
            </a:extLst>
          </p:cNvPr>
          <p:cNvCxnSpPr>
            <a:cxnSpLocks/>
          </p:cNvCxnSpPr>
          <p:nvPr userDrawn="1"/>
        </p:nvCxnSpPr>
        <p:spPr>
          <a:xfrm>
            <a:off x="2991849" y="5175832"/>
            <a:ext cx="1114025" cy="0"/>
          </a:xfrm>
          <a:prstGeom prst="line">
            <a:avLst/>
          </a:prstGeom>
          <a:ln>
            <a:solidFill>
              <a:srgbClr val="A6E7F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CC4FB14-4BBB-495D-8986-A4A3E1053D8D}"/>
              </a:ext>
            </a:extLst>
          </p:cNvPr>
          <p:cNvSpPr txBox="1"/>
          <p:nvPr userDrawn="1"/>
        </p:nvSpPr>
        <p:spPr>
          <a:xfrm>
            <a:off x="5842419" y="4819117"/>
            <a:ext cx="634958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consensus-based open standards organization </a:t>
            </a: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location information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D8FC4B8-5E3F-4EBC-BA10-AAE0E300E381}"/>
              </a:ext>
            </a:extLst>
          </p:cNvPr>
          <p:cNvSpPr txBox="1"/>
          <p:nvPr userDrawn="1"/>
        </p:nvSpPr>
        <p:spPr>
          <a:xfrm>
            <a:off x="5842419" y="3892876"/>
            <a:ext cx="634958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neutral and trusted forum </a:t>
            </a: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b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tackling interoperability issues within and across communities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BC15780-4A67-4428-8E17-EC5E95832895}"/>
              </a:ext>
            </a:extLst>
          </p:cNvPr>
          <p:cNvSpPr txBox="1"/>
          <p:nvPr userDrawn="1"/>
        </p:nvSpPr>
        <p:spPr>
          <a:xfrm>
            <a:off x="662116" y="5265370"/>
            <a:ext cx="18971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pic>
        <p:nvPicPr>
          <p:cNvPr id="27" name="Picture 26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424DC046-7E24-4C41-9851-06E0B4DEDF8C}"/>
              </a:ext>
            </a:extLst>
          </p:cNvPr>
          <p:cNvPicPr>
            <a:picLocks/>
          </p:cNvPicPr>
          <p:nvPr userDrawn="1"/>
        </p:nvPicPr>
        <p:blipFill rotWithShape="1">
          <a:blip r:embed="rId4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77D29AD2-AF62-47EE-AEE9-224A0BB53668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30" name="Slide Number Placeholder 5">
            <a:extLst>
              <a:ext uri="{FF2B5EF4-FFF2-40B4-BE49-F238E27FC236}">
                <a16:creationId xmlns:a16="http://schemas.microsoft.com/office/drawing/2014/main" id="{ADD31773-BFA5-4F96-BD69-A4FA49334D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3" name="Picture 32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32F96E37-490A-4AE9-B5F8-3CC5C4722F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80A513AF-3F0E-4BF4-A409-0E6A02E99C50}"/>
              </a:ext>
            </a:extLst>
          </p:cNvPr>
          <p:cNvSpPr/>
          <p:nvPr userDrawn="1"/>
        </p:nvSpPr>
        <p:spPr>
          <a:xfrm>
            <a:off x="0" y="6560736"/>
            <a:ext cx="12191999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en-US" sz="1000" b="0" dirty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rPr>
              <a:t>Copyright © 2020 Open Geospatial Consortium</a:t>
            </a:r>
          </a:p>
        </p:txBody>
      </p:sp>
    </p:spTree>
    <p:extLst>
      <p:ext uri="{BB962C8B-B14F-4D97-AF65-F5344CB8AC3E}">
        <p14:creationId xmlns:p14="http://schemas.microsoft.com/office/powerpoint/2010/main" val="40593801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laptop, indoor, computer, person&#10;&#10;Description automatically generated">
            <a:extLst>
              <a:ext uri="{FF2B5EF4-FFF2-40B4-BE49-F238E27FC236}">
                <a16:creationId xmlns:a16="http://schemas.microsoft.com/office/drawing/2014/main" id="{B5445D77-1EFD-483D-A03A-EF38776DC6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0564"/>
          <a:stretch/>
        </p:blipFill>
        <p:spPr>
          <a:xfrm>
            <a:off x="0" y="7620"/>
            <a:ext cx="6763432" cy="648963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2465E5B-22B8-4E72-B835-DF9A4CFD14C9}"/>
              </a:ext>
            </a:extLst>
          </p:cNvPr>
          <p:cNvSpPr/>
          <p:nvPr userDrawn="1"/>
        </p:nvSpPr>
        <p:spPr>
          <a:xfrm>
            <a:off x="6297731" y="0"/>
            <a:ext cx="5902712" cy="649725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EB67D19A-99E1-4749-A4A8-10A9B5F7EA33}"/>
              </a:ext>
            </a:extLst>
          </p:cNvPr>
          <p:cNvPicPr>
            <a:picLocks/>
          </p:cNvPicPr>
          <p:nvPr userDrawn="1"/>
        </p:nvPicPr>
        <p:blipFill rotWithShape="1">
          <a:blip r:embed="rId4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04C919E-6033-44D8-A82E-BAC7C8B41DA4}"/>
              </a:ext>
            </a:extLst>
          </p:cNvPr>
          <p:cNvSpPr/>
          <p:nvPr userDrawn="1"/>
        </p:nvSpPr>
        <p:spPr>
          <a:xfrm>
            <a:off x="-2304" y="6430"/>
            <a:ext cx="6307631" cy="1957137"/>
          </a:xfrm>
          <a:prstGeom prst="rect">
            <a:avLst/>
          </a:prstGeom>
          <a:solidFill>
            <a:srgbClr val="060A24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2C3632-C874-4FE5-988C-668B6AA0FA2A}"/>
              </a:ext>
            </a:extLst>
          </p:cNvPr>
          <p:cNvSpPr/>
          <p:nvPr userDrawn="1"/>
        </p:nvSpPr>
        <p:spPr>
          <a:xfrm>
            <a:off x="6305328" y="7406"/>
            <a:ext cx="5902712" cy="1957137"/>
          </a:xfrm>
          <a:prstGeom prst="rect">
            <a:avLst/>
          </a:prstGeom>
          <a:solidFill>
            <a:srgbClr val="0927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3F7420-6F97-420E-AB6D-7DCC48B44A70}"/>
              </a:ext>
            </a:extLst>
          </p:cNvPr>
          <p:cNvSpPr txBox="1"/>
          <p:nvPr userDrawn="1"/>
        </p:nvSpPr>
        <p:spPr>
          <a:xfrm>
            <a:off x="6529135" y="383248"/>
            <a:ext cx="55051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defRPr/>
            </a:pPr>
            <a:r>
              <a:rPr lang="en-CA" dirty="0">
                <a:solidFill>
                  <a:schemeClr val="bg1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The world’s leading and comprehensive community of experts making location data more findable, accessible, interoperable and reusable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AA23890-AF8D-4846-8121-CDF7ADE81E24}"/>
              </a:ext>
            </a:extLst>
          </p:cNvPr>
          <p:cNvSpPr txBox="1"/>
          <p:nvPr userDrawn="1"/>
        </p:nvSpPr>
        <p:spPr>
          <a:xfrm>
            <a:off x="6935536" y="2226115"/>
            <a:ext cx="18457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Commercial</a:t>
            </a:r>
            <a:endParaRPr lang="en-US" sz="1600" b="1" dirty="0">
              <a:solidFill>
                <a:srgbClr val="002060"/>
              </a:solidFill>
              <a:latin typeface="Arial" panose="020B0604020202020204" pitchFamily="34" charset="0"/>
              <a:ea typeface="MS PGothic" charset="-128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CEC0237-CA9B-459A-9D1C-A8F9952C7102}"/>
              </a:ext>
            </a:extLst>
          </p:cNvPr>
          <p:cNvSpPr txBox="1"/>
          <p:nvPr userDrawn="1"/>
        </p:nvSpPr>
        <p:spPr>
          <a:xfrm>
            <a:off x="6935535" y="3552272"/>
            <a:ext cx="20629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Government</a:t>
            </a:r>
            <a:endParaRPr lang="en-US" sz="1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A75ED4-BB99-419E-8740-98414831B88D}"/>
              </a:ext>
            </a:extLst>
          </p:cNvPr>
          <p:cNvSpPr txBox="1"/>
          <p:nvPr userDrawn="1"/>
        </p:nvSpPr>
        <p:spPr>
          <a:xfrm>
            <a:off x="6935535" y="4887785"/>
            <a:ext cx="33203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Research &amp; Academia</a:t>
            </a:r>
            <a:endParaRPr lang="en-US" sz="1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9274F26-6D78-4CF2-88B7-6D78A1FC647C}"/>
              </a:ext>
            </a:extLst>
          </p:cNvPr>
          <p:cNvSpPr txBox="1"/>
          <p:nvPr userDrawn="1"/>
        </p:nvSpPr>
        <p:spPr>
          <a:xfrm>
            <a:off x="611977" y="383248"/>
            <a:ext cx="5165947" cy="12208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4400"/>
              </a:lnSpc>
            </a:pPr>
            <a:r>
              <a:rPr lang="en-US" sz="48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Who are our members?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6206074-9906-4596-A595-3DF70721DC35}"/>
              </a:ext>
            </a:extLst>
          </p:cNvPr>
          <p:cNvCxnSpPr>
            <a:cxnSpLocks/>
          </p:cNvCxnSpPr>
          <p:nvPr userDrawn="1"/>
        </p:nvCxnSpPr>
        <p:spPr>
          <a:xfrm flipV="1">
            <a:off x="5933937" y="433137"/>
            <a:ext cx="0" cy="1138874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94D96724-508B-4C86-852C-9348DD865620}"/>
              </a:ext>
            </a:extLst>
          </p:cNvPr>
          <p:cNvSpPr txBox="1"/>
          <p:nvPr userDrawn="1"/>
        </p:nvSpPr>
        <p:spPr>
          <a:xfrm>
            <a:off x="6935536" y="2553019"/>
            <a:ext cx="43039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Business Development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Competitive Technical Advantage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Global; Brand Exposure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Funding for Innovation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0C99D9C-DBAE-4B78-81E3-45BAAFA88CC2}"/>
              </a:ext>
            </a:extLst>
          </p:cNvPr>
          <p:cNvSpPr txBox="1"/>
          <p:nvPr userDrawn="1"/>
        </p:nvSpPr>
        <p:spPr>
          <a:xfrm>
            <a:off x="6935535" y="3872411"/>
            <a:ext cx="51173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Innovation and Market Support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Trusted Advice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International Partnerships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Operational Policy, Support, and Certification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1A093A5-D3EC-45CD-A5FA-8B94D9CD9390}"/>
              </a:ext>
            </a:extLst>
          </p:cNvPr>
          <p:cNvSpPr txBox="1"/>
          <p:nvPr userDrawn="1"/>
        </p:nvSpPr>
        <p:spPr>
          <a:xfrm>
            <a:off x="6935535" y="5196997"/>
            <a:ext cx="362614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Applied Research Partners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Funding for Innovation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International Collaboration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Citations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54EBF67-3402-4B27-B109-22EF82CBAB31}"/>
              </a:ext>
            </a:extLst>
          </p:cNvPr>
          <p:cNvSpPr txBox="1"/>
          <p:nvPr userDrawn="1"/>
        </p:nvSpPr>
        <p:spPr>
          <a:xfrm>
            <a:off x="10550013" y="1218068"/>
            <a:ext cx="14783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pic>
        <p:nvPicPr>
          <p:cNvPr id="25" name="Picture 24" descr="A close up of a sign&#10;&#10;Description automatically generated">
            <a:extLst>
              <a:ext uri="{FF2B5EF4-FFF2-40B4-BE49-F238E27FC236}">
                <a16:creationId xmlns:a16="http://schemas.microsoft.com/office/drawing/2014/main" id="{09B4A003-567F-484E-B389-DD6F5934C67F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178552" y="2135917"/>
            <a:ext cx="450880" cy="450880"/>
          </a:xfrm>
          <a:prstGeom prst="rect">
            <a:avLst/>
          </a:prstGeom>
        </p:spPr>
      </p:pic>
      <p:pic>
        <p:nvPicPr>
          <p:cNvPr id="26" name="Picture 25" descr="A close up of a sign&#10;&#10;Description automatically generated">
            <a:extLst>
              <a:ext uri="{FF2B5EF4-FFF2-40B4-BE49-F238E27FC236}">
                <a16:creationId xmlns:a16="http://schemas.microsoft.com/office/drawing/2014/main" id="{D98627A3-9CDA-4281-8D00-48A0905A5D02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191252" y="3423022"/>
            <a:ext cx="539998" cy="539998"/>
          </a:xfrm>
          <a:prstGeom prst="rect">
            <a:avLst/>
          </a:prstGeom>
        </p:spPr>
      </p:pic>
      <p:pic>
        <p:nvPicPr>
          <p:cNvPr id="27" name="Picture 26" descr="A picture containing clock&#10;&#10;Description automatically generated">
            <a:extLst>
              <a:ext uri="{FF2B5EF4-FFF2-40B4-BE49-F238E27FC236}">
                <a16:creationId xmlns:a16="http://schemas.microsoft.com/office/drawing/2014/main" id="{E07B5C55-17C4-42B7-9E39-100E77B94CA1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9175750" y="4855060"/>
            <a:ext cx="393700" cy="3937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73D0596D-FDD8-4353-A183-BBC22A1D96E7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18D1E095-E24B-4EAC-95AF-53F0C77588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4" name="Picture 33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9161A6E4-E812-4AB0-80D6-1D2E4164543A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4132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54190970-6525-44D3-9AE8-4614745807E8}"/>
              </a:ext>
            </a:extLst>
          </p:cNvPr>
          <p:cNvSpPr/>
          <p:nvPr userDrawn="1"/>
        </p:nvSpPr>
        <p:spPr>
          <a:xfrm>
            <a:off x="0" y="6147896"/>
            <a:ext cx="12192000" cy="4291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F66AB522-982A-4FA7-ACDF-5358F4032C6C}"/>
              </a:ext>
            </a:extLst>
          </p:cNvPr>
          <p:cNvPicPr>
            <a:picLocks/>
          </p:cNvPicPr>
          <p:nvPr userDrawn="1"/>
        </p:nvPicPr>
        <p:blipFill rotWithShape="1">
          <a:blip r:embed="rId4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pic>
        <p:nvPicPr>
          <p:cNvPr id="7" name="Picture 6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CED46392-1508-4C8D-9D6E-3A41BFC61FA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46" t="6695" r="-446" b="3716"/>
          <a:stretch/>
        </p:blipFill>
        <p:spPr>
          <a:xfrm>
            <a:off x="0" y="0"/>
            <a:ext cx="6096000" cy="61478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3F17066-E003-4E0F-B44B-7583D77BC76E}"/>
              </a:ext>
            </a:extLst>
          </p:cNvPr>
          <p:cNvSpPr txBox="1"/>
          <p:nvPr userDrawn="1"/>
        </p:nvSpPr>
        <p:spPr>
          <a:xfrm>
            <a:off x="6282388" y="290354"/>
            <a:ext cx="4259765" cy="797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500"/>
              </a:lnSpc>
            </a:pPr>
            <a:r>
              <a:rPr lang="en-US" sz="48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Thank You!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A8F0087-078C-4D1E-A87E-2D4DB1EF4F3E}"/>
              </a:ext>
            </a:extLst>
          </p:cNvPr>
          <p:cNvCxnSpPr>
            <a:cxnSpLocks/>
          </p:cNvCxnSpPr>
          <p:nvPr userDrawn="1"/>
        </p:nvCxnSpPr>
        <p:spPr>
          <a:xfrm flipH="1">
            <a:off x="6403539" y="1063993"/>
            <a:ext cx="1227951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920684B-B77A-4314-88F0-E06F6049CE6A}"/>
              </a:ext>
            </a:extLst>
          </p:cNvPr>
          <p:cNvSpPr txBox="1"/>
          <p:nvPr userDrawn="1"/>
        </p:nvSpPr>
        <p:spPr>
          <a:xfrm>
            <a:off x="171519" y="184151"/>
            <a:ext cx="17915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pic>
        <p:nvPicPr>
          <p:cNvPr id="18" name="Picture 17" descr="A picture containing drawing&#10;&#10;Description automatically generated">
            <a:extLst>
              <a:ext uri="{FF2B5EF4-FFF2-40B4-BE49-F238E27FC236}">
                <a16:creationId xmlns:a16="http://schemas.microsoft.com/office/drawing/2014/main" id="{1C20CE82-746C-42D6-A03A-EA776CC1FB46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1704" y="3096747"/>
            <a:ext cx="439378" cy="439378"/>
          </a:xfrm>
          <a:prstGeom prst="rect">
            <a:avLst/>
          </a:prstGeom>
        </p:spPr>
      </p:pic>
      <p:pic>
        <p:nvPicPr>
          <p:cNvPr id="19" name="Picture 18" descr="A picture containing light, drawing&#10;&#10;Description automatically generated">
            <a:extLst>
              <a:ext uri="{FF2B5EF4-FFF2-40B4-BE49-F238E27FC236}">
                <a16:creationId xmlns:a16="http://schemas.microsoft.com/office/drawing/2014/main" id="{55F7A46D-C012-4930-9CC3-4FE49C3FFE99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1705" y="4374326"/>
            <a:ext cx="394259" cy="39425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13D5327-B18B-4464-8A47-5205408F1ABD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B3DA7BAE-9FA0-459E-9E5B-50E1679ADF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4" name="Picture 23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20A3F6FC-0327-45A8-AAC3-6D612851F9F8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8463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mailto:info@ogc.org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pengeospatial/OGC-API-Sprint-August-2020" TargetMode="External"/><Relationship Id="rId2" Type="http://schemas.openxmlformats.org/officeDocument/2006/relationships/hyperlink" Target="https://gitter.im/opengeospatial/OGC-API-Sprint-August-2020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opengeospatial/ogc_api_coverages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716739B-6975-43ED-8A4D-46C87323EF67}"/>
              </a:ext>
            </a:extLst>
          </p:cNvPr>
          <p:cNvSpPr txBox="1"/>
          <p:nvPr/>
        </p:nvSpPr>
        <p:spPr>
          <a:xfrm>
            <a:off x="153003" y="796138"/>
            <a:ext cx="6217708" cy="19554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500"/>
              </a:lnSpc>
            </a:pPr>
            <a:r>
              <a:rPr lang="en-US" sz="32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OGC API – Coverages Sprint </a:t>
            </a:r>
            <a:r>
              <a:rPr lang="en-US" sz="3200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|</a:t>
            </a:r>
            <a:endParaRPr lang="en-US" sz="3200" b="1" dirty="0">
              <a:solidFill>
                <a:srgbClr val="00206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>
              <a:lnSpc>
                <a:spcPts val="5500"/>
              </a:lnSpc>
            </a:pPr>
            <a:r>
              <a:rPr lang="en-US" sz="28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Day 1</a:t>
            </a:r>
          </a:p>
          <a:p>
            <a:pPr>
              <a:lnSpc>
                <a:spcPts val="4000"/>
              </a:lnSpc>
            </a:pPr>
            <a:r>
              <a:rPr lang="en-US" sz="20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August 10</a:t>
            </a:r>
            <a:r>
              <a:rPr lang="en-US" sz="2000" b="1" baseline="30000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</a:t>
            </a:r>
            <a:r>
              <a:rPr lang="en-US" sz="20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 2020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0F7618C-23BD-EA47-A2E3-551FC40C0A45}"/>
              </a:ext>
            </a:extLst>
          </p:cNvPr>
          <p:cNvSpPr txBox="1"/>
          <p:nvPr/>
        </p:nvSpPr>
        <p:spPr>
          <a:xfrm>
            <a:off x="153003" y="2658368"/>
            <a:ext cx="18586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2060"/>
                </a:solidFill>
              </a:rPr>
              <a:t>#OGCAPI</a:t>
            </a:r>
          </a:p>
        </p:txBody>
      </p:sp>
    </p:spTree>
    <p:extLst>
      <p:ext uri="{BB962C8B-B14F-4D97-AF65-F5344CB8AC3E}">
        <p14:creationId xmlns:p14="http://schemas.microsoft.com/office/powerpoint/2010/main" val="17806845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C2A978B-154A-FB4F-8DD7-42C0CE0ACA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9FE545D-097E-5444-BF79-889FC47CD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on the </a:t>
            </a:r>
            <a:r>
              <a:rPr lang="en-US" dirty="0" err="1"/>
              <a:t>Github</a:t>
            </a:r>
            <a:r>
              <a:rPr lang="en-US" dirty="0"/>
              <a:t> Repo?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36D2B787-9A93-F548-9EC0-27F8A37D4D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1675" y="943019"/>
            <a:ext cx="7673222" cy="4971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9208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BBDDC78-6613-814E-AFAC-8F08B61D44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33800BD-EB02-664E-B42B-D46342320C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Gitter</a:t>
            </a:r>
            <a:r>
              <a:rPr lang="en-US" dirty="0"/>
              <a:t> Channel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18A363-1A0C-F24E-9760-8A3D21D5ED16}"/>
              </a:ext>
            </a:extLst>
          </p:cNvPr>
          <p:cNvSpPr txBox="1"/>
          <p:nvPr/>
        </p:nvSpPr>
        <p:spPr>
          <a:xfrm>
            <a:off x="2796479" y="6110341"/>
            <a:ext cx="6618984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https://</a:t>
            </a:r>
            <a:r>
              <a:rPr lang="en-US" dirty="0" err="1">
                <a:solidFill>
                  <a:schemeClr val="bg1"/>
                </a:solidFill>
              </a:rPr>
              <a:t>gitter.im</a:t>
            </a:r>
            <a:r>
              <a:rPr lang="en-US" dirty="0">
                <a:solidFill>
                  <a:schemeClr val="bg1"/>
                </a:solidFill>
              </a:rPr>
              <a:t>/</a:t>
            </a:r>
            <a:r>
              <a:rPr lang="en-US" dirty="0" err="1">
                <a:solidFill>
                  <a:schemeClr val="bg1"/>
                </a:solidFill>
              </a:rPr>
              <a:t>opengeospatial</a:t>
            </a:r>
            <a:r>
              <a:rPr lang="en-US" dirty="0">
                <a:solidFill>
                  <a:schemeClr val="bg1"/>
                </a:solidFill>
              </a:rPr>
              <a:t>/OGC-API-Sprint-August-2020</a:t>
            </a:r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8C6AE177-A7A5-FF4B-8A05-AB0F6BAE8E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5982" y="1059484"/>
            <a:ext cx="8959507" cy="5050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5813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9FF998-BC9A-4240-A1FD-24D92BA31D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03581" y="6503611"/>
            <a:ext cx="2743200" cy="365125"/>
          </a:xfrm>
        </p:spPr>
        <p:txBody>
          <a:bodyPr/>
          <a:lstStyle/>
          <a:p>
            <a:fld id="{0F9F7EA0-3F56-4C7E-9B2D-3423B3AF0281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DB6B62F-AB48-4854-B756-64469A43D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Sprint Schedule: August 10th, 2020</a:t>
            </a:r>
          </a:p>
        </p:txBody>
      </p:sp>
      <p:pic>
        <p:nvPicPr>
          <p:cNvPr id="8" name="Picture 7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8D4A10D1-09B3-5747-BA42-371175CBB7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2870" y="950026"/>
            <a:ext cx="10283549" cy="5438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7775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9FF998-BC9A-4240-A1FD-24D92BA31D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03581" y="6503611"/>
            <a:ext cx="2743200" cy="365125"/>
          </a:xfrm>
        </p:spPr>
        <p:txBody>
          <a:bodyPr/>
          <a:lstStyle/>
          <a:p>
            <a:fld id="{0F9F7EA0-3F56-4C7E-9B2D-3423B3AF0281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DB6B62F-AB48-4854-B756-64469A43D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Sprint Schedule: August 11th, 2020</a:t>
            </a:r>
          </a:p>
        </p:txBody>
      </p:sp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D23B695D-CAC0-0B48-925B-DAFC7F237A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178" y="1018308"/>
            <a:ext cx="11363603" cy="5097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892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3017798-7EEC-4433-AD80-489AF86DDE85}"/>
              </a:ext>
            </a:extLst>
          </p:cNvPr>
          <p:cNvSpPr/>
          <p:nvPr/>
        </p:nvSpPr>
        <p:spPr>
          <a:xfrm>
            <a:off x="0" y="6218860"/>
            <a:ext cx="121920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Contact </a:t>
            </a:r>
            <a:r>
              <a:rPr lang="en-US" sz="11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  <a:hlinkClick r:id="rId3"/>
              </a:rPr>
              <a:t>info@ogc.org</a:t>
            </a:r>
            <a:r>
              <a:rPr lang="en-US" sz="11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 to schedule a meeting for an in-depth discussion with OGC staff and join our community today!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17106AF-64C8-488C-809A-8E3053B313CF}"/>
              </a:ext>
            </a:extLst>
          </p:cNvPr>
          <p:cNvSpPr/>
          <p:nvPr/>
        </p:nvSpPr>
        <p:spPr>
          <a:xfrm>
            <a:off x="6396156" y="3068903"/>
            <a:ext cx="23689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Innovation</a:t>
            </a:r>
            <a:endParaRPr lang="en-US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1C6F3A5-72C8-4B34-B5E8-D5C5134122F4}"/>
              </a:ext>
            </a:extLst>
          </p:cNvPr>
          <p:cNvSpPr/>
          <p:nvPr/>
        </p:nvSpPr>
        <p:spPr>
          <a:xfrm>
            <a:off x="6393145" y="4141852"/>
            <a:ext cx="289586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Standards</a:t>
            </a:r>
            <a:endParaRPr lang="en-US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B60AD71-4323-4BB6-9918-5DD0D458AEDB}"/>
              </a:ext>
            </a:extLst>
          </p:cNvPr>
          <p:cNvSpPr txBox="1"/>
          <p:nvPr/>
        </p:nvSpPr>
        <p:spPr>
          <a:xfrm>
            <a:off x="6410667" y="4446653"/>
            <a:ext cx="3330000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65+ Adopted Standards</a:t>
            </a:r>
          </a:p>
          <a:p>
            <a:pPr lvl="0"/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300+ products with 1000+ certified implementations</a:t>
            </a:r>
          </a:p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1,700,000+ Operational Data Sets </a:t>
            </a:r>
            <a:b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Using OGC Standards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2FA931E-6744-4E45-A638-6E03ED306DCF}"/>
              </a:ext>
            </a:extLst>
          </p:cNvPr>
          <p:cNvSpPr/>
          <p:nvPr/>
        </p:nvSpPr>
        <p:spPr>
          <a:xfrm>
            <a:off x="6372319" y="3395169"/>
            <a:ext cx="3269311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120+ Innovation Initiatives</a:t>
            </a:r>
          </a:p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380+ Technical reports</a:t>
            </a:r>
          </a:p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Quarterly Tech Trends monitoring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FEB6769-FC11-4E4F-9421-8361D2563F67}"/>
              </a:ext>
            </a:extLst>
          </p:cNvPr>
          <p:cNvSpPr/>
          <p:nvPr/>
        </p:nvSpPr>
        <p:spPr>
          <a:xfrm>
            <a:off x="6372319" y="1183180"/>
            <a:ext cx="26656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Community</a:t>
            </a:r>
            <a:endParaRPr lang="en-US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397552-9459-49DC-AA9E-DAC622D0F48D}"/>
              </a:ext>
            </a:extLst>
          </p:cNvPr>
          <p:cNvSpPr txBox="1"/>
          <p:nvPr/>
        </p:nvSpPr>
        <p:spPr>
          <a:xfrm>
            <a:off x="6393145" y="1522001"/>
            <a:ext cx="3224648" cy="1492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500+ International Members</a:t>
            </a:r>
          </a:p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110+ Member Meetings</a:t>
            </a:r>
          </a:p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60+ Alliance and Liaison partners</a:t>
            </a:r>
          </a:p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50+ Standards Working Groups</a:t>
            </a:r>
          </a:p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45+ Domain Working Groups</a:t>
            </a:r>
          </a:p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25+ Years of Not for Profit Work</a:t>
            </a:r>
            <a:b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10+ Regional and Country Forums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E7BC80EE-6369-4AE5-9BDE-F69BFE75DE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03581" y="6503611"/>
            <a:ext cx="2743200" cy="365125"/>
          </a:xfrm>
        </p:spPr>
        <p:txBody>
          <a:bodyPr/>
          <a:lstStyle/>
          <a:p>
            <a:fld id="{0F9F7EA0-3F56-4C7E-9B2D-3423B3AF0281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7141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4B0B68F-413A-784F-BD9F-149773D85A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7" y="1162838"/>
            <a:ext cx="10515600" cy="5237962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Only switch your microphone on when speaking.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Follow the chair/facilitator’s instructions.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Say your name before speaking...</a:t>
            </a:r>
          </a:p>
          <a:p>
            <a:pPr lvl="1"/>
            <a:r>
              <a:rPr lang="en-US" dirty="0"/>
              <a:t>“Hi, this is </a:t>
            </a:r>
            <a:r>
              <a:rPr lang="en-US" dirty="0" err="1"/>
              <a:t>Gobe</a:t>
            </a:r>
            <a:r>
              <a:rPr lang="en-US" dirty="0"/>
              <a:t>…”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C93BA-80B5-434B-9AB9-8AB8E4A39C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B890B58-EB90-FA40-907D-D7DF13869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Housekeeping</a:t>
            </a:r>
          </a:p>
        </p:txBody>
      </p:sp>
    </p:spTree>
    <p:extLst>
      <p:ext uri="{BB962C8B-B14F-4D97-AF65-F5344CB8AC3E}">
        <p14:creationId xmlns:p14="http://schemas.microsoft.com/office/powerpoint/2010/main" val="40320048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B8E8A3-F4F6-4B46-9EC3-AF3B18F154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03581" y="6503611"/>
            <a:ext cx="2743200" cy="365125"/>
          </a:xfrm>
        </p:spPr>
        <p:txBody>
          <a:bodyPr/>
          <a:lstStyle/>
          <a:p>
            <a:fld id="{0F9F7EA0-3F56-4C7E-9B2D-3423B3AF0281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08789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9B20E0B-CA48-4550-9A7F-66CB24B1A9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03581" y="6503611"/>
            <a:ext cx="2743200" cy="365125"/>
          </a:xfrm>
        </p:spPr>
        <p:txBody>
          <a:bodyPr/>
          <a:lstStyle/>
          <a:p>
            <a:fld id="{0F9F7EA0-3F56-4C7E-9B2D-3423B3AF0281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06996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B50010-671D-4C80-925C-7E492CFA87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6" y="1162838"/>
            <a:ext cx="11731223" cy="5237962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What is an OGC Sprint?</a:t>
            </a:r>
          </a:p>
          <a:p>
            <a:pPr lvl="1"/>
            <a:r>
              <a:rPr lang="en-US" dirty="0"/>
              <a:t>A collaborative and inclusive event driven by innovative and rapid programming with minimum process and organization constraints to support the development of new applications and open standards.</a:t>
            </a:r>
          </a:p>
          <a:p>
            <a:pPr lvl="1"/>
            <a:endParaRPr lang="en-US" dirty="0"/>
          </a:p>
          <a:p>
            <a:r>
              <a:rPr lang="en-US" dirty="0"/>
              <a:t>The scope of the OGC API - Coverages Sprint is to include:</a:t>
            </a:r>
          </a:p>
          <a:p>
            <a:pPr lvl="1"/>
            <a:r>
              <a:rPr lang="en-US" dirty="0"/>
              <a:t>Specification development</a:t>
            </a:r>
          </a:p>
          <a:p>
            <a:pPr lvl="1"/>
            <a:r>
              <a:rPr lang="en-US" dirty="0"/>
              <a:t>API implementation and testing, using </a:t>
            </a:r>
            <a:r>
              <a:rPr lang="en-US" dirty="0" err="1"/>
              <a:t>OpenAPI</a:t>
            </a:r>
            <a:r>
              <a:rPr lang="en-US" dirty="0"/>
              <a:t> 3.0</a:t>
            </a:r>
          </a:p>
          <a:p>
            <a:pPr lvl="1"/>
            <a:endParaRPr lang="en-US" dirty="0"/>
          </a:p>
          <a:p>
            <a:r>
              <a:rPr lang="en-US" dirty="0"/>
              <a:t>Objectives of the OGC API – Coverages Sprint</a:t>
            </a:r>
          </a:p>
          <a:p>
            <a:pPr lvl="1"/>
            <a:r>
              <a:rPr lang="en-US" dirty="0"/>
              <a:t>Develop prototype implementations of OGC API – Coverages</a:t>
            </a:r>
          </a:p>
          <a:p>
            <a:pPr lvl="1"/>
            <a:r>
              <a:rPr lang="en-US" dirty="0"/>
              <a:t>Test the prototype implementations</a:t>
            </a:r>
          </a:p>
          <a:p>
            <a:pPr lvl="1"/>
            <a:r>
              <a:rPr lang="en-US" dirty="0"/>
              <a:t>Provide feedback to the Editor about what worked and what did not work</a:t>
            </a:r>
          </a:p>
          <a:p>
            <a:pPr lvl="1"/>
            <a:r>
              <a:rPr lang="en-US" dirty="0"/>
              <a:t>Provide feedback about the specification document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09A820-344C-48F5-B087-05C812FA53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101A0099-7953-4BCF-9A7B-273334438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Welcome</a:t>
            </a:r>
          </a:p>
        </p:txBody>
      </p:sp>
    </p:spTree>
    <p:extLst>
      <p:ext uri="{BB962C8B-B14F-4D97-AF65-F5344CB8AC3E}">
        <p14:creationId xmlns:p14="http://schemas.microsoft.com/office/powerpoint/2010/main" val="12921285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B1AAE31-CFB1-A341-9ACC-A2AABB28BB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6" y="1162838"/>
            <a:ext cx="11612673" cy="4351338"/>
          </a:xfrm>
        </p:spPr>
        <p:txBody>
          <a:bodyPr/>
          <a:lstStyle/>
          <a:p>
            <a:r>
              <a:rPr lang="en-US" dirty="0"/>
              <a:t>The increasing need for interoperability between Web APIs</a:t>
            </a:r>
          </a:p>
          <a:p>
            <a:endParaRPr lang="en-US" dirty="0"/>
          </a:p>
          <a:p>
            <a:r>
              <a:rPr lang="en-US" dirty="0"/>
              <a:t>The growing uptake of location within non-traditional geospatial developer communities</a:t>
            </a:r>
          </a:p>
          <a:p>
            <a:endParaRPr lang="en-US" dirty="0"/>
          </a:p>
          <a:p>
            <a:r>
              <a:rPr lang="en-US" dirty="0"/>
              <a:t>Coverages play a key role in Environmental Management, Defense, Earth Observation and helping us to understand Climate Change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8393FB6-39FE-A043-905C-84ADAC2529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D7CD9FC-FECB-9840-A012-6C2977979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</p:spTree>
    <p:extLst>
      <p:ext uri="{BB962C8B-B14F-4D97-AF65-F5344CB8AC3E}">
        <p14:creationId xmlns:p14="http://schemas.microsoft.com/office/powerpoint/2010/main" val="33603880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A3704C0-75EE-2145-8D0F-E62F2A9DBC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6" y="1162837"/>
            <a:ext cx="11612673" cy="5071707"/>
          </a:xfrm>
        </p:spPr>
        <p:txBody>
          <a:bodyPr>
            <a:normAutofit/>
          </a:bodyPr>
          <a:lstStyle/>
          <a:p>
            <a:r>
              <a:rPr lang="en-US" dirty="0"/>
              <a:t>Participants are welcome to bring partial or complete implementations of servers or clients to support the sprint. </a:t>
            </a:r>
          </a:p>
          <a:p>
            <a:endParaRPr lang="en-US" dirty="0"/>
          </a:p>
          <a:p>
            <a:r>
              <a:rPr lang="en-US" dirty="0"/>
              <a:t>Participants will have the opportunity to experiment with parts of the specification and develop working services. </a:t>
            </a:r>
          </a:p>
          <a:p>
            <a:endParaRPr lang="en-US" dirty="0"/>
          </a:p>
          <a:p>
            <a:r>
              <a:rPr lang="en-US" dirty="0"/>
              <a:t>This development can either be done with:</a:t>
            </a:r>
          </a:p>
          <a:p>
            <a:pPr lvl="1"/>
            <a:r>
              <a:rPr lang="en-US" dirty="0"/>
              <a:t>source data that participants bring to the event themselves, or </a:t>
            </a:r>
          </a:p>
          <a:p>
            <a:pPr lvl="1"/>
            <a:r>
              <a:rPr lang="en-US" dirty="0"/>
              <a:t>source data made available by other organizations.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5C2F15-F480-B64C-A2D4-AB8E4E3C3A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BE11B6C-A047-CA40-AF9E-3B8EBAF96E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Ways of Working</a:t>
            </a:r>
          </a:p>
        </p:txBody>
      </p:sp>
    </p:spTree>
    <p:extLst>
      <p:ext uri="{BB962C8B-B14F-4D97-AF65-F5344CB8AC3E}">
        <p14:creationId xmlns:p14="http://schemas.microsoft.com/office/powerpoint/2010/main" val="35874566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D201A6-9DD6-7842-AB54-47FD2D8185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FB25EEF-EA17-0B44-A578-73D312560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Sprint Cycle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021111D1-4D92-A64F-BC6D-7E5D2515A33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34204582"/>
              </p:ext>
            </p:extLst>
          </p:nvPr>
        </p:nvGraphicFramePr>
        <p:xfrm>
          <a:off x="2501900" y="1066800"/>
          <a:ext cx="7188200" cy="50715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832819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7A5F32F-032A-2A4C-A79F-00FDD98AB6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6" y="1162838"/>
            <a:ext cx="11612673" cy="5382884"/>
          </a:xfrm>
        </p:spPr>
        <p:txBody>
          <a:bodyPr>
            <a:normAutofit/>
          </a:bodyPr>
          <a:lstStyle/>
          <a:p>
            <a:r>
              <a:rPr lang="en-US" dirty="0" err="1"/>
              <a:t>Gotomeeting</a:t>
            </a:r>
            <a:endParaRPr lang="en-US" dirty="0"/>
          </a:p>
          <a:p>
            <a:pPr lvl="1"/>
            <a:r>
              <a:rPr lang="en-US" dirty="0"/>
              <a:t>Link to be provided to registered participants only.</a:t>
            </a:r>
          </a:p>
          <a:p>
            <a:r>
              <a:rPr lang="en-US" dirty="0" err="1"/>
              <a:t>Gitter</a:t>
            </a:r>
            <a:endParaRPr lang="en-US" dirty="0"/>
          </a:p>
          <a:p>
            <a:pPr lvl="1"/>
            <a:r>
              <a:rPr lang="en-US" dirty="0">
                <a:hlinkClick r:id="rId2"/>
              </a:rPr>
              <a:t>https://gitter.im/opengeospatial/OGC-API-Sprint-August-2020</a:t>
            </a:r>
            <a:endParaRPr lang="en-US" dirty="0"/>
          </a:p>
          <a:p>
            <a:r>
              <a:rPr lang="en-US" dirty="0"/>
              <a:t>GitHub</a:t>
            </a:r>
          </a:p>
          <a:p>
            <a:pPr lvl="1"/>
            <a:r>
              <a:rPr lang="en-US" dirty="0"/>
              <a:t>Sprint repo </a:t>
            </a:r>
            <a:r>
              <a:rPr lang="en-US" dirty="0">
                <a:hlinkClick r:id="rId3"/>
              </a:rPr>
              <a:t>https://github.com/opengeospatial/OGC-API-Sprint-August-2020</a:t>
            </a:r>
            <a:endParaRPr lang="en-US" dirty="0"/>
          </a:p>
          <a:p>
            <a:pPr lvl="1"/>
            <a:r>
              <a:rPr lang="en-US" dirty="0"/>
              <a:t>Specification repo </a:t>
            </a:r>
            <a:r>
              <a:rPr lang="en-US" dirty="0">
                <a:hlinkClick r:id="rId4"/>
              </a:rPr>
              <a:t>https://github.com/opengeospatial/ogc_api_coverages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42008C7-CC5B-3B43-8ED4-C26A2AB340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85471EE-C75D-C548-9EBE-2E1C4DE92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</p:txBody>
      </p:sp>
    </p:spTree>
    <p:extLst>
      <p:ext uri="{BB962C8B-B14F-4D97-AF65-F5344CB8AC3E}">
        <p14:creationId xmlns:p14="http://schemas.microsoft.com/office/powerpoint/2010/main" val="590336540"/>
      </p:ext>
    </p:extLst>
  </p:cSld>
  <p:clrMapOvr>
    <a:masterClrMapping/>
  </p:clrMapOvr>
</p:sld>
</file>

<file path=ppt/theme/theme1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itle Slid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What is OGC?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What do our members value?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Thank You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3031</TotalTime>
  <Words>489</Words>
  <Application>Microsoft Macintosh PowerPoint</Application>
  <PresentationFormat>Widescreen</PresentationFormat>
  <Paragraphs>89</Paragraphs>
  <Slides>14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14</vt:i4>
      </vt:variant>
    </vt:vector>
  </HeadingPairs>
  <TitlesOfParts>
    <vt:vector size="23" baseType="lpstr">
      <vt:lpstr>Arial</vt:lpstr>
      <vt:lpstr>Calibri</vt:lpstr>
      <vt:lpstr>Lato</vt:lpstr>
      <vt:lpstr>Times New Roman</vt:lpstr>
      <vt:lpstr>1_Custom Design</vt:lpstr>
      <vt:lpstr>Title Slide</vt:lpstr>
      <vt:lpstr>What is OGC?</vt:lpstr>
      <vt:lpstr>What do our members value?</vt:lpstr>
      <vt:lpstr>Thank You</vt:lpstr>
      <vt:lpstr>PowerPoint Presentation</vt:lpstr>
      <vt:lpstr>Housekeeping</vt:lpstr>
      <vt:lpstr>PowerPoint Presentation</vt:lpstr>
      <vt:lpstr>PowerPoint Presentation</vt:lpstr>
      <vt:lpstr>Welcome</vt:lpstr>
      <vt:lpstr>Motivation</vt:lpstr>
      <vt:lpstr>Ways of Working</vt:lpstr>
      <vt:lpstr>Sprint Cycle</vt:lpstr>
      <vt:lpstr>Logistics</vt:lpstr>
      <vt:lpstr>What’s on the Github Repo?</vt:lpstr>
      <vt:lpstr>Gitter Channel</vt:lpstr>
      <vt:lpstr>Sprint Schedule: August 10th, 2020</vt:lpstr>
      <vt:lpstr>Sprint Schedule: August 11th, 2020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Erick Felsey</dc:creator>
  <cp:lastModifiedBy>Gobe Hobona</cp:lastModifiedBy>
  <cp:revision>216</cp:revision>
  <dcterms:created xsi:type="dcterms:W3CDTF">2020-04-17T22:01:33Z</dcterms:created>
  <dcterms:modified xsi:type="dcterms:W3CDTF">2020-08-10T09:26:44Z</dcterms:modified>
</cp:coreProperties>
</file>